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46" r:id="rId5"/>
    <p:sldId id="2263" r:id="rId6"/>
    <p:sldId id="258" r:id="rId7"/>
    <p:sldId id="257" r:id="rId8"/>
    <p:sldId id="2268" r:id="rId9"/>
    <p:sldId id="2265" r:id="rId10"/>
    <p:sldId id="2266" r:id="rId11"/>
    <p:sldId id="347" r:id="rId12"/>
    <p:sldId id="348" r:id="rId13"/>
    <p:sldId id="350" r:id="rId14"/>
    <p:sldId id="226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84232-6219-B9EF-6185-0A89CD175155}" v="34" dt="2025-06-10T15:48:22.618"/>
    <p1510:client id="{9E9A4376-F955-42BC-563F-75CDE23EB60E}" v="2" dt="2025-06-10T13:19:25.973"/>
    <p1510:client id="{A6460651-2636-EAC1-DD3D-DD69A3BDED47}" v="62" dt="2025-06-10T15:58:22.435"/>
    <p1510:client id="{BF75F0B8-C2FE-4627-B605-D333DB27D856}" v="205" dt="2025-06-10T15:14:58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7"/>
    <p:restoredTop sz="79616" autoAdjust="0"/>
  </p:normalViewPr>
  <p:slideViewPr>
    <p:cSldViewPr snapToGrid="0">
      <p:cViewPr varScale="1">
        <p:scale>
          <a:sx n="60" d="100"/>
          <a:sy n="60" d="100"/>
        </p:scale>
        <p:origin x="8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38A3B-E4BA-4F5F-9DA1-DF326078A6E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FD8D72-68B5-4A02-9B2F-14A3D12503E4}">
      <dgm:prSet/>
      <dgm:spPr/>
      <dgm:t>
        <a:bodyPr/>
        <a:lstStyle/>
        <a:p>
          <a:r>
            <a:rPr lang="en-US"/>
            <a:t>El comercio internacional no es neutral al género.</a:t>
          </a:r>
        </a:p>
      </dgm:t>
    </dgm:pt>
    <dgm:pt modelId="{F502B476-48C7-4227-85F6-F6AE54D1C4DD}" type="parTrans" cxnId="{7F2FD5C0-0333-425C-985D-9A323C7A6D6F}">
      <dgm:prSet/>
      <dgm:spPr/>
      <dgm:t>
        <a:bodyPr/>
        <a:lstStyle/>
        <a:p>
          <a:endParaRPr lang="en-US"/>
        </a:p>
      </dgm:t>
    </dgm:pt>
    <dgm:pt modelId="{100F5993-A462-4CF5-84E2-9906D90215C1}" type="sibTrans" cxnId="{7F2FD5C0-0333-425C-985D-9A323C7A6D6F}">
      <dgm:prSet/>
      <dgm:spPr/>
      <dgm:t>
        <a:bodyPr/>
        <a:lstStyle/>
        <a:p>
          <a:endParaRPr lang="en-US"/>
        </a:p>
      </dgm:t>
    </dgm:pt>
    <dgm:pt modelId="{92342DA7-3257-4A8A-AD19-2D72C5E0A2B0}">
      <dgm:prSet/>
      <dgm:spPr/>
      <dgm:t>
        <a:bodyPr/>
        <a:lstStyle/>
        <a:p>
          <a:r>
            <a:rPr lang="en-US"/>
            <a:t>Puede generar oportunidades o reforzar desigualdades.</a:t>
          </a:r>
        </a:p>
      </dgm:t>
    </dgm:pt>
    <dgm:pt modelId="{81CB4B50-537C-470C-B547-979FD1E9FC9C}" type="parTrans" cxnId="{047C221E-C9E3-49AC-A3F1-779AB942722C}">
      <dgm:prSet/>
      <dgm:spPr/>
      <dgm:t>
        <a:bodyPr/>
        <a:lstStyle/>
        <a:p>
          <a:endParaRPr lang="en-US"/>
        </a:p>
      </dgm:t>
    </dgm:pt>
    <dgm:pt modelId="{B8A2DE29-3BE5-43E5-93D0-8165A52F4392}" type="sibTrans" cxnId="{047C221E-C9E3-49AC-A3F1-779AB942722C}">
      <dgm:prSet/>
      <dgm:spPr/>
      <dgm:t>
        <a:bodyPr/>
        <a:lstStyle/>
        <a:p>
          <a:endParaRPr lang="en-US"/>
        </a:p>
      </dgm:t>
    </dgm:pt>
    <dgm:pt modelId="{562ED3E9-17CE-4CA4-B95C-27438A7602BD}">
      <dgm:prSet/>
      <dgm:spPr/>
      <dgm:t>
        <a:bodyPr/>
        <a:lstStyle/>
        <a:p>
          <a:r>
            <a:rPr lang="en-US"/>
            <a:t>Se requiere enfoque de género para políticas más inclusivas.</a:t>
          </a:r>
        </a:p>
      </dgm:t>
    </dgm:pt>
    <dgm:pt modelId="{DB0764C0-306E-4A9D-BCCA-139355DE54D0}" type="parTrans" cxnId="{9EA932AC-9EE3-440F-9DE6-0866FDC62550}">
      <dgm:prSet/>
      <dgm:spPr/>
      <dgm:t>
        <a:bodyPr/>
        <a:lstStyle/>
        <a:p>
          <a:endParaRPr lang="en-US"/>
        </a:p>
      </dgm:t>
    </dgm:pt>
    <dgm:pt modelId="{7307B841-BB65-4808-9001-02610E547776}" type="sibTrans" cxnId="{9EA932AC-9EE3-440F-9DE6-0866FDC62550}">
      <dgm:prSet/>
      <dgm:spPr/>
      <dgm:t>
        <a:bodyPr/>
        <a:lstStyle/>
        <a:p>
          <a:endParaRPr lang="en-US"/>
        </a:p>
      </dgm:t>
    </dgm:pt>
    <dgm:pt modelId="{6244945E-ED19-482F-A2C6-5489F0A78CB6}">
      <dgm:prSet/>
      <dgm:spPr/>
      <dgm:t>
        <a:bodyPr/>
        <a:lstStyle/>
        <a:p>
          <a:r>
            <a:rPr lang="en-GB" b="0" i="0"/>
            <a:t>Cerrar las brechas de género tiene sentido desde el punto de vista económico.</a:t>
          </a:r>
          <a:endParaRPr lang="en-US"/>
        </a:p>
      </dgm:t>
    </dgm:pt>
    <dgm:pt modelId="{453ED118-F64B-4C02-88DD-004CA159C557}" type="parTrans" cxnId="{72C1D358-0EC9-4F2B-A193-98B8B2B97377}">
      <dgm:prSet/>
      <dgm:spPr/>
      <dgm:t>
        <a:bodyPr/>
        <a:lstStyle/>
        <a:p>
          <a:endParaRPr lang="en-US"/>
        </a:p>
      </dgm:t>
    </dgm:pt>
    <dgm:pt modelId="{E7822642-BADA-4DB2-A9A8-1370B0AA0C32}" type="sibTrans" cxnId="{72C1D358-0EC9-4F2B-A193-98B8B2B97377}">
      <dgm:prSet/>
      <dgm:spPr/>
      <dgm:t>
        <a:bodyPr/>
        <a:lstStyle/>
        <a:p>
          <a:endParaRPr lang="en-US"/>
        </a:p>
      </dgm:t>
    </dgm:pt>
    <dgm:pt modelId="{C12343C3-A3A3-4C4D-BEDD-299E3E5AE4EC}" type="pres">
      <dgm:prSet presAssocID="{4DE38A3B-E4BA-4F5F-9DA1-DF326078A6EA}" presName="matrix" presStyleCnt="0">
        <dgm:presLayoutVars>
          <dgm:chMax val="1"/>
          <dgm:dir/>
          <dgm:resizeHandles val="exact"/>
        </dgm:presLayoutVars>
      </dgm:prSet>
      <dgm:spPr/>
    </dgm:pt>
    <dgm:pt modelId="{A5008181-257B-4941-B226-E13C05D2DE0E}" type="pres">
      <dgm:prSet presAssocID="{4DE38A3B-E4BA-4F5F-9DA1-DF326078A6EA}" presName="diamond" presStyleLbl="bgShp" presStyleIdx="0" presStyleCnt="1"/>
      <dgm:spPr/>
    </dgm:pt>
    <dgm:pt modelId="{95129AB8-D9EB-4358-BB7D-C994ED76450D}" type="pres">
      <dgm:prSet presAssocID="{4DE38A3B-E4BA-4F5F-9DA1-DF326078A6E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140CCE8-8E35-42F3-AA90-F0AD1A42B128}" type="pres">
      <dgm:prSet presAssocID="{4DE38A3B-E4BA-4F5F-9DA1-DF326078A6E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DC84609-8468-477D-BDC5-C737FFA4923F}" type="pres">
      <dgm:prSet presAssocID="{4DE38A3B-E4BA-4F5F-9DA1-DF326078A6E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2A4914C-8BEC-4706-BCF5-C0893E5B69B0}" type="pres">
      <dgm:prSet presAssocID="{4DE38A3B-E4BA-4F5F-9DA1-DF326078A6E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7C221E-C9E3-49AC-A3F1-779AB942722C}" srcId="{4DE38A3B-E4BA-4F5F-9DA1-DF326078A6EA}" destId="{92342DA7-3257-4A8A-AD19-2D72C5E0A2B0}" srcOrd="1" destOrd="0" parTransId="{81CB4B50-537C-470C-B547-979FD1E9FC9C}" sibTransId="{B8A2DE29-3BE5-43E5-93D0-8165A52F4392}"/>
    <dgm:cxn modelId="{9E22FB38-23A1-4436-A299-7A8D5B27EDE7}" type="presOf" srcId="{4DE38A3B-E4BA-4F5F-9DA1-DF326078A6EA}" destId="{C12343C3-A3A3-4C4D-BEDD-299E3E5AE4EC}" srcOrd="0" destOrd="0" presId="urn:microsoft.com/office/officeart/2005/8/layout/matrix3"/>
    <dgm:cxn modelId="{D8752F40-D3F7-49B0-A213-E2DF2703DE7A}" type="presOf" srcId="{4EFD8D72-68B5-4A02-9B2F-14A3D12503E4}" destId="{95129AB8-D9EB-4358-BB7D-C994ED76450D}" srcOrd="0" destOrd="0" presId="urn:microsoft.com/office/officeart/2005/8/layout/matrix3"/>
    <dgm:cxn modelId="{72C1D358-0EC9-4F2B-A193-98B8B2B97377}" srcId="{4DE38A3B-E4BA-4F5F-9DA1-DF326078A6EA}" destId="{6244945E-ED19-482F-A2C6-5489F0A78CB6}" srcOrd="3" destOrd="0" parTransId="{453ED118-F64B-4C02-88DD-004CA159C557}" sibTransId="{E7822642-BADA-4DB2-A9A8-1370B0AA0C32}"/>
    <dgm:cxn modelId="{CFAC9FA8-5936-496A-937E-511007E5BAFA}" type="presOf" srcId="{92342DA7-3257-4A8A-AD19-2D72C5E0A2B0}" destId="{9140CCE8-8E35-42F3-AA90-F0AD1A42B128}" srcOrd="0" destOrd="0" presId="urn:microsoft.com/office/officeart/2005/8/layout/matrix3"/>
    <dgm:cxn modelId="{9EA932AC-9EE3-440F-9DE6-0866FDC62550}" srcId="{4DE38A3B-E4BA-4F5F-9DA1-DF326078A6EA}" destId="{562ED3E9-17CE-4CA4-B95C-27438A7602BD}" srcOrd="2" destOrd="0" parTransId="{DB0764C0-306E-4A9D-BCCA-139355DE54D0}" sibTransId="{7307B841-BB65-4808-9001-02610E547776}"/>
    <dgm:cxn modelId="{7F2FD5C0-0333-425C-985D-9A323C7A6D6F}" srcId="{4DE38A3B-E4BA-4F5F-9DA1-DF326078A6EA}" destId="{4EFD8D72-68B5-4A02-9B2F-14A3D12503E4}" srcOrd="0" destOrd="0" parTransId="{F502B476-48C7-4227-85F6-F6AE54D1C4DD}" sibTransId="{100F5993-A462-4CF5-84E2-9906D90215C1}"/>
    <dgm:cxn modelId="{C21932F8-48C2-4B65-BD6C-CAE35BA0E84F}" type="presOf" srcId="{562ED3E9-17CE-4CA4-B95C-27438A7602BD}" destId="{0DC84609-8468-477D-BDC5-C737FFA4923F}" srcOrd="0" destOrd="0" presId="urn:microsoft.com/office/officeart/2005/8/layout/matrix3"/>
    <dgm:cxn modelId="{159E6CFD-5F19-41E9-9ED8-07D3C3DC6F81}" type="presOf" srcId="{6244945E-ED19-482F-A2C6-5489F0A78CB6}" destId="{C2A4914C-8BEC-4706-BCF5-C0893E5B69B0}" srcOrd="0" destOrd="0" presId="urn:microsoft.com/office/officeart/2005/8/layout/matrix3"/>
    <dgm:cxn modelId="{4CEF789E-F660-4501-9C5F-BAEAAF041D35}" type="presParOf" srcId="{C12343C3-A3A3-4C4D-BEDD-299E3E5AE4EC}" destId="{A5008181-257B-4941-B226-E13C05D2DE0E}" srcOrd="0" destOrd="0" presId="urn:microsoft.com/office/officeart/2005/8/layout/matrix3"/>
    <dgm:cxn modelId="{8BD7D812-1994-4246-9C3C-00DDBCEE09D8}" type="presParOf" srcId="{C12343C3-A3A3-4C4D-BEDD-299E3E5AE4EC}" destId="{95129AB8-D9EB-4358-BB7D-C994ED76450D}" srcOrd="1" destOrd="0" presId="urn:microsoft.com/office/officeart/2005/8/layout/matrix3"/>
    <dgm:cxn modelId="{80E9C9C0-301D-432A-A9D5-F62698C2B0BF}" type="presParOf" srcId="{C12343C3-A3A3-4C4D-BEDD-299E3E5AE4EC}" destId="{9140CCE8-8E35-42F3-AA90-F0AD1A42B128}" srcOrd="2" destOrd="0" presId="urn:microsoft.com/office/officeart/2005/8/layout/matrix3"/>
    <dgm:cxn modelId="{873ACFDA-5B96-4D1D-90C1-7C747D967132}" type="presParOf" srcId="{C12343C3-A3A3-4C4D-BEDD-299E3E5AE4EC}" destId="{0DC84609-8468-477D-BDC5-C737FFA4923F}" srcOrd="3" destOrd="0" presId="urn:microsoft.com/office/officeart/2005/8/layout/matrix3"/>
    <dgm:cxn modelId="{2EBE9DD5-093F-4DC1-915F-61824C2148D2}" type="presParOf" srcId="{C12343C3-A3A3-4C4D-BEDD-299E3E5AE4EC}" destId="{C2A4914C-8BEC-4706-BCF5-C0893E5B69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75C1D-2B8A-4E63-8C8E-279F6314A43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587E4E-CEA1-4A5F-A2F4-3C7F02E77F1E}">
      <dgm:prSet/>
      <dgm:spPr/>
      <dgm:t>
        <a:bodyPr/>
        <a:lstStyle/>
        <a:p>
          <a:r>
            <a:rPr lang="en-GB"/>
            <a:t>E</a:t>
          </a:r>
          <a:r>
            <a:rPr lang="en-GB" b="0" i="0"/>
            <a:t>n sus roles como trabajadoras, líderas empresariales y consumidoras. </a:t>
          </a:r>
          <a:endParaRPr lang="en-US"/>
        </a:p>
      </dgm:t>
    </dgm:pt>
    <dgm:pt modelId="{24E550EF-0A5E-481B-BDB5-4C014003956B}" type="parTrans" cxnId="{D27F8069-0710-43B9-B944-9D9E77ED10AC}">
      <dgm:prSet/>
      <dgm:spPr/>
      <dgm:t>
        <a:bodyPr/>
        <a:lstStyle/>
        <a:p>
          <a:endParaRPr lang="en-US"/>
        </a:p>
      </dgm:t>
    </dgm:pt>
    <dgm:pt modelId="{2003ED7F-4DC2-45D7-9E68-8DE17E2ACAF5}" type="sibTrans" cxnId="{D27F8069-0710-43B9-B944-9D9E77ED10AC}">
      <dgm:prSet/>
      <dgm:spPr/>
      <dgm:t>
        <a:bodyPr/>
        <a:lstStyle/>
        <a:p>
          <a:endParaRPr lang="en-US"/>
        </a:p>
      </dgm:t>
    </dgm:pt>
    <dgm:pt modelId="{557F5F4A-8A25-4D28-9955-F4C6CA8ACFB3}">
      <dgm:prSet/>
      <dgm:spPr/>
      <dgm:t>
        <a:bodyPr/>
        <a:lstStyle/>
        <a:p>
          <a:r>
            <a:rPr lang="en-GB" b="0" i="0"/>
            <a:t>Estudios de la OCDE muestran que, es menos probable que las mujeres trabajen en empleos que estén directamente relacionados con el comercio. </a:t>
          </a:r>
          <a:endParaRPr lang="en-US"/>
        </a:p>
      </dgm:t>
    </dgm:pt>
    <dgm:pt modelId="{365C052D-0E16-4C15-8475-9F2B2314EF83}" type="parTrans" cxnId="{4B2D8FAE-4D2F-4AD6-99D2-667AE54779D4}">
      <dgm:prSet/>
      <dgm:spPr/>
      <dgm:t>
        <a:bodyPr/>
        <a:lstStyle/>
        <a:p>
          <a:endParaRPr lang="en-US"/>
        </a:p>
      </dgm:t>
    </dgm:pt>
    <dgm:pt modelId="{DA68C4E7-73DC-4024-9984-EF431FC977AF}" type="sibTrans" cxnId="{4B2D8FAE-4D2F-4AD6-99D2-667AE54779D4}">
      <dgm:prSet/>
      <dgm:spPr/>
      <dgm:t>
        <a:bodyPr/>
        <a:lstStyle/>
        <a:p>
          <a:endParaRPr lang="en-US"/>
        </a:p>
      </dgm:t>
    </dgm:pt>
    <dgm:pt modelId="{9677A84F-DE3E-4ED8-9B6C-4B85008ED9AB}">
      <dgm:prSet/>
      <dgm:spPr/>
      <dgm:t>
        <a:bodyPr/>
        <a:lstStyle/>
        <a:p>
          <a:r>
            <a:rPr lang="en-GB"/>
            <a:t>L</a:t>
          </a:r>
          <a:r>
            <a:rPr lang="en-GB" b="0" i="0"/>
            <a:t>as mujeres tienden a trabajar más en los servicios, y en industrias menos comercializadas, como la salud, la educación y la administración pública. </a:t>
          </a:r>
          <a:endParaRPr lang="en-US"/>
        </a:p>
      </dgm:t>
    </dgm:pt>
    <dgm:pt modelId="{704C3326-5845-4446-A348-D6662FA77017}" type="parTrans" cxnId="{570D0F00-36EF-47E3-B9C6-96B6672C8C5A}">
      <dgm:prSet/>
      <dgm:spPr/>
      <dgm:t>
        <a:bodyPr/>
        <a:lstStyle/>
        <a:p>
          <a:endParaRPr lang="en-US"/>
        </a:p>
      </dgm:t>
    </dgm:pt>
    <dgm:pt modelId="{7336A74A-F337-4CAF-83AC-ACA72A2F422F}" type="sibTrans" cxnId="{570D0F00-36EF-47E3-B9C6-96B6672C8C5A}">
      <dgm:prSet/>
      <dgm:spPr/>
      <dgm:t>
        <a:bodyPr/>
        <a:lstStyle/>
        <a:p>
          <a:endParaRPr lang="en-US"/>
        </a:p>
      </dgm:t>
    </dgm:pt>
    <dgm:pt modelId="{9A7FCA67-385D-4C74-BF5E-E9259E54A096}">
      <dgm:prSet/>
      <dgm:spPr/>
      <dgm:t>
        <a:bodyPr/>
        <a:lstStyle/>
        <a:p>
          <a:r>
            <a:rPr lang="en-GB" b="0" i="0"/>
            <a:t>Las diferencias salariales entre hombres y mujeres son mayores en los empleos mejor remunerados dedicados al comercio</a:t>
          </a:r>
          <a:endParaRPr lang="en-US"/>
        </a:p>
      </dgm:t>
    </dgm:pt>
    <dgm:pt modelId="{1D83AD69-C6C0-494B-B433-6E52692AF8BF}" type="parTrans" cxnId="{8F5E4202-428E-440D-99D5-5D2C3A9ECC52}">
      <dgm:prSet/>
      <dgm:spPr/>
      <dgm:t>
        <a:bodyPr/>
        <a:lstStyle/>
        <a:p>
          <a:endParaRPr lang="en-US"/>
        </a:p>
      </dgm:t>
    </dgm:pt>
    <dgm:pt modelId="{AF56DE5D-5170-4455-8975-60B958407EC0}" type="sibTrans" cxnId="{8F5E4202-428E-440D-99D5-5D2C3A9ECC52}">
      <dgm:prSet/>
      <dgm:spPr/>
      <dgm:t>
        <a:bodyPr/>
        <a:lstStyle/>
        <a:p>
          <a:endParaRPr lang="en-US"/>
        </a:p>
      </dgm:t>
    </dgm:pt>
    <dgm:pt modelId="{70D8B335-DA35-471B-B4BC-C8999979F036}" type="pres">
      <dgm:prSet presAssocID="{14D75C1D-2B8A-4E63-8C8E-279F6314A43F}" presName="outerComposite" presStyleCnt="0">
        <dgm:presLayoutVars>
          <dgm:chMax val="5"/>
          <dgm:dir/>
          <dgm:resizeHandles val="exact"/>
        </dgm:presLayoutVars>
      </dgm:prSet>
      <dgm:spPr/>
    </dgm:pt>
    <dgm:pt modelId="{79166A70-2D04-4FA3-A89E-B60429E3845F}" type="pres">
      <dgm:prSet presAssocID="{14D75C1D-2B8A-4E63-8C8E-279F6314A43F}" presName="dummyMaxCanvas" presStyleCnt="0">
        <dgm:presLayoutVars/>
      </dgm:prSet>
      <dgm:spPr/>
    </dgm:pt>
    <dgm:pt modelId="{2B01049E-F2E4-4F0B-AE2D-884EE8A32E3D}" type="pres">
      <dgm:prSet presAssocID="{14D75C1D-2B8A-4E63-8C8E-279F6314A43F}" presName="FourNodes_1" presStyleLbl="node1" presStyleIdx="0" presStyleCnt="4">
        <dgm:presLayoutVars>
          <dgm:bulletEnabled val="1"/>
        </dgm:presLayoutVars>
      </dgm:prSet>
      <dgm:spPr/>
    </dgm:pt>
    <dgm:pt modelId="{EB5A8444-EE03-42E7-96C4-8BEA3C1F9669}" type="pres">
      <dgm:prSet presAssocID="{14D75C1D-2B8A-4E63-8C8E-279F6314A43F}" presName="FourNodes_2" presStyleLbl="node1" presStyleIdx="1" presStyleCnt="4">
        <dgm:presLayoutVars>
          <dgm:bulletEnabled val="1"/>
        </dgm:presLayoutVars>
      </dgm:prSet>
      <dgm:spPr/>
    </dgm:pt>
    <dgm:pt modelId="{655F5634-B11A-4BC4-8D59-51535AFA05CE}" type="pres">
      <dgm:prSet presAssocID="{14D75C1D-2B8A-4E63-8C8E-279F6314A43F}" presName="FourNodes_3" presStyleLbl="node1" presStyleIdx="2" presStyleCnt="4">
        <dgm:presLayoutVars>
          <dgm:bulletEnabled val="1"/>
        </dgm:presLayoutVars>
      </dgm:prSet>
      <dgm:spPr/>
    </dgm:pt>
    <dgm:pt modelId="{379A65B1-2A52-4C0C-828D-B10C329223AF}" type="pres">
      <dgm:prSet presAssocID="{14D75C1D-2B8A-4E63-8C8E-279F6314A43F}" presName="FourNodes_4" presStyleLbl="node1" presStyleIdx="3" presStyleCnt="4">
        <dgm:presLayoutVars>
          <dgm:bulletEnabled val="1"/>
        </dgm:presLayoutVars>
      </dgm:prSet>
      <dgm:spPr/>
    </dgm:pt>
    <dgm:pt modelId="{21D721EF-91D6-480E-984F-8DF01CAD8045}" type="pres">
      <dgm:prSet presAssocID="{14D75C1D-2B8A-4E63-8C8E-279F6314A43F}" presName="FourConn_1-2" presStyleLbl="fgAccFollowNode1" presStyleIdx="0" presStyleCnt="3">
        <dgm:presLayoutVars>
          <dgm:bulletEnabled val="1"/>
        </dgm:presLayoutVars>
      </dgm:prSet>
      <dgm:spPr/>
    </dgm:pt>
    <dgm:pt modelId="{5822BC00-F218-4620-9CE3-CE7657394A9E}" type="pres">
      <dgm:prSet presAssocID="{14D75C1D-2B8A-4E63-8C8E-279F6314A43F}" presName="FourConn_2-3" presStyleLbl="fgAccFollowNode1" presStyleIdx="1" presStyleCnt="3">
        <dgm:presLayoutVars>
          <dgm:bulletEnabled val="1"/>
        </dgm:presLayoutVars>
      </dgm:prSet>
      <dgm:spPr/>
    </dgm:pt>
    <dgm:pt modelId="{98B1EC83-FF8D-4CF9-A557-4CCD71AB8AF8}" type="pres">
      <dgm:prSet presAssocID="{14D75C1D-2B8A-4E63-8C8E-279F6314A43F}" presName="FourConn_3-4" presStyleLbl="fgAccFollowNode1" presStyleIdx="2" presStyleCnt="3">
        <dgm:presLayoutVars>
          <dgm:bulletEnabled val="1"/>
        </dgm:presLayoutVars>
      </dgm:prSet>
      <dgm:spPr/>
    </dgm:pt>
    <dgm:pt modelId="{84FEA023-A824-466B-9D65-50580991BD2C}" type="pres">
      <dgm:prSet presAssocID="{14D75C1D-2B8A-4E63-8C8E-279F6314A43F}" presName="FourNodes_1_text" presStyleLbl="node1" presStyleIdx="3" presStyleCnt="4">
        <dgm:presLayoutVars>
          <dgm:bulletEnabled val="1"/>
        </dgm:presLayoutVars>
      </dgm:prSet>
      <dgm:spPr/>
    </dgm:pt>
    <dgm:pt modelId="{4DD5CAFE-1940-475A-B4CA-9B6488B8312D}" type="pres">
      <dgm:prSet presAssocID="{14D75C1D-2B8A-4E63-8C8E-279F6314A43F}" presName="FourNodes_2_text" presStyleLbl="node1" presStyleIdx="3" presStyleCnt="4">
        <dgm:presLayoutVars>
          <dgm:bulletEnabled val="1"/>
        </dgm:presLayoutVars>
      </dgm:prSet>
      <dgm:spPr/>
    </dgm:pt>
    <dgm:pt modelId="{924E5018-9A53-4EDB-A837-FAA2857C24FB}" type="pres">
      <dgm:prSet presAssocID="{14D75C1D-2B8A-4E63-8C8E-279F6314A43F}" presName="FourNodes_3_text" presStyleLbl="node1" presStyleIdx="3" presStyleCnt="4">
        <dgm:presLayoutVars>
          <dgm:bulletEnabled val="1"/>
        </dgm:presLayoutVars>
      </dgm:prSet>
      <dgm:spPr/>
    </dgm:pt>
    <dgm:pt modelId="{EEF11D8C-4B58-4AF9-9C60-BA3469CDCAFF}" type="pres">
      <dgm:prSet presAssocID="{14D75C1D-2B8A-4E63-8C8E-279F6314A43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70D0F00-36EF-47E3-B9C6-96B6672C8C5A}" srcId="{14D75C1D-2B8A-4E63-8C8E-279F6314A43F}" destId="{9677A84F-DE3E-4ED8-9B6C-4B85008ED9AB}" srcOrd="2" destOrd="0" parTransId="{704C3326-5845-4446-A348-D6662FA77017}" sibTransId="{7336A74A-F337-4CAF-83AC-ACA72A2F422F}"/>
    <dgm:cxn modelId="{8F5E4202-428E-440D-99D5-5D2C3A9ECC52}" srcId="{14D75C1D-2B8A-4E63-8C8E-279F6314A43F}" destId="{9A7FCA67-385D-4C74-BF5E-E9259E54A096}" srcOrd="3" destOrd="0" parTransId="{1D83AD69-C6C0-494B-B433-6E52692AF8BF}" sibTransId="{AF56DE5D-5170-4455-8975-60B958407EC0}"/>
    <dgm:cxn modelId="{07FFF626-1DBB-470D-88B2-A3E125E3181B}" type="presOf" srcId="{557F5F4A-8A25-4D28-9955-F4C6CA8ACFB3}" destId="{EB5A8444-EE03-42E7-96C4-8BEA3C1F9669}" srcOrd="0" destOrd="0" presId="urn:microsoft.com/office/officeart/2005/8/layout/vProcess5"/>
    <dgm:cxn modelId="{CE474D5D-76CD-4170-8790-378D12C72F8B}" type="presOf" srcId="{DA68C4E7-73DC-4024-9984-EF431FC977AF}" destId="{5822BC00-F218-4620-9CE3-CE7657394A9E}" srcOrd="0" destOrd="0" presId="urn:microsoft.com/office/officeart/2005/8/layout/vProcess5"/>
    <dgm:cxn modelId="{D27F8069-0710-43B9-B944-9D9E77ED10AC}" srcId="{14D75C1D-2B8A-4E63-8C8E-279F6314A43F}" destId="{7E587E4E-CEA1-4A5F-A2F4-3C7F02E77F1E}" srcOrd="0" destOrd="0" parTransId="{24E550EF-0A5E-481B-BDB5-4C014003956B}" sibTransId="{2003ED7F-4DC2-45D7-9E68-8DE17E2ACAF5}"/>
    <dgm:cxn modelId="{A504EF6C-2FF0-4F93-B0BA-4666EBF5BB40}" type="presOf" srcId="{9677A84F-DE3E-4ED8-9B6C-4B85008ED9AB}" destId="{924E5018-9A53-4EDB-A837-FAA2857C24FB}" srcOrd="1" destOrd="0" presId="urn:microsoft.com/office/officeart/2005/8/layout/vProcess5"/>
    <dgm:cxn modelId="{96A68654-D34B-48F4-A29D-14D74FCAE438}" type="presOf" srcId="{557F5F4A-8A25-4D28-9955-F4C6CA8ACFB3}" destId="{4DD5CAFE-1940-475A-B4CA-9B6488B8312D}" srcOrd="1" destOrd="0" presId="urn:microsoft.com/office/officeart/2005/8/layout/vProcess5"/>
    <dgm:cxn modelId="{1115CE84-9C9E-4151-AE05-04AAD8DA82DB}" type="presOf" srcId="{7336A74A-F337-4CAF-83AC-ACA72A2F422F}" destId="{98B1EC83-FF8D-4CF9-A557-4CCD71AB8AF8}" srcOrd="0" destOrd="0" presId="urn:microsoft.com/office/officeart/2005/8/layout/vProcess5"/>
    <dgm:cxn modelId="{E9A75290-7524-4C63-98DD-89397B9B5B76}" type="presOf" srcId="{9A7FCA67-385D-4C74-BF5E-E9259E54A096}" destId="{EEF11D8C-4B58-4AF9-9C60-BA3469CDCAFF}" srcOrd="1" destOrd="0" presId="urn:microsoft.com/office/officeart/2005/8/layout/vProcess5"/>
    <dgm:cxn modelId="{F7A46A9E-6E6A-45A3-BB14-196895F30B57}" type="presOf" srcId="{7E587E4E-CEA1-4A5F-A2F4-3C7F02E77F1E}" destId="{2B01049E-F2E4-4F0B-AE2D-884EE8A32E3D}" srcOrd="0" destOrd="0" presId="urn:microsoft.com/office/officeart/2005/8/layout/vProcess5"/>
    <dgm:cxn modelId="{4B2D8FAE-4D2F-4AD6-99D2-667AE54779D4}" srcId="{14D75C1D-2B8A-4E63-8C8E-279F6314A43F}" destId="{557F5F4A-8A25-4D28-9955-F4C6CA8ACFB3}" srcOrd="1" destOrd="0" parTransId="{365C052D-0E16-4C15-8475-9F2B2314EF83}" sibTransId="{DA68C4E7-73DC-4024-9984-EF431FC977AF}"/>
    <dgm:cxn modelId="{F0E32DB8-D61A-4EB7-8274-A10B7A048B78}" type="presOf" srcId="{9677A84F-DE3E-4ED8-9B6C-4B85008ED9AB}" destId="{655F5634-B11A-4BC4-8D59-51535AFA05CE}" srcOrd="0" destOrd="0" presId="urn:microsoft.com/office/officeart/2005/8/layout/vProcess5"/>
    <dgm:cxn modelId="{A876F8E5-E9E7-452E-9068-863B9B42E261}" type="presOf" srcId="{2003ED7F-4DC2-45D7-9E68-8DE17E2ACAF5}" destId="{21D721EF-91D6-480E-984F-8DF01CAD8045}" srcOrd="0" destOrd="0" presId="urn:microsoft.com/office/officeart/2005/8/layout/vProcess5"/>
    <dgm:cxn modelId="{83BD65F0-7052-490F-B95E-C2A5B6E27E1B}" type="presOf" srcId="{7E587E4E-CEA1-4A5F-A2F4-3C7F02E77F1E}" destId="{84FEA023-A824-466B-9D65-50580991BD2C}" srcOrd="1" destOrd="0" presId="urn:microsoft.com/office/officeart/2005/8/layout/vProcess5"/>
    <dgm:cxn modelId="{071BF8F4-EFFB-4880-AB1D-12F8E833F11E}" type="presOf" srcId="{14D75C1D-2B8A-4E63-8C8E-279F6314A43F}" destId="{70D8B335-DA35-471B-B4BC-C8999979F036}" srcOrd="0" destOrd="0" presId="urn:microsoft.com/office/officeart/2005/8/layout/vProcess5"/>
    <dgm:cxn modelId="{8145BBF7-74D1-4CD8-95EA-8ED0ABD4D053}" type="presOf" srcId="{9A7FCA67-385D-4C74-BF5E-E9259E54A096}" destId="{379A65B1-2A52-4C0C-828D-B10C329223AF}" srcOrd="0" destOrd="0" presId="urn:microsoft.com/office/officeart/2005/8/layout/vProcess5"/>
    <dgm:cxn modelId="{B147207B-38DA-4E93-8379-7436D20C5AA9}" type="presParOf" srcId="{70D8B335-DA35-471B-B4BC-C8999979F036}" destId="{79166A70-2D04-4FA3-A89E-B60429E3845F}" srcOrd="0" destOrd="0" presId="urn:microsoft.com/office/officeart/2005/8/layout/vProcess5"/>
    <dgm:cxn modelId="{56D211D4-BA2C-42F6-ACDC-7E3B0771063C}" type="presParOf" srcId="{70D8B335-DA35-471B-B4BC-C8999979F036}" destId="{2B01049E-F2E4-4F0B-AE2D-884EE8A32E3D}" srcOrd="1" destOrd="0" presId="urn:microsoft.com/office/officeart/2005/8/layout/vProcess5"/>
    <dgm:cxn modelId="{9358C9A1-39F6-4C40-AB25-5D2E946ECEA5}" type="presParOf" srcId="{70D8B335-DA35-471B-B4BC-C8999979F036}" destId="{EB5A8444-EE03-42E7-96C4-8BEA3C1F9669}" srcOrd="2" destOrd="0" presId="urn:microsoft.com/office/officeart/2005/8/layout/vProcess5"/>
    <dgm:cxn modelId="{9D51BB52-64FE-4522-B503-E8113197A5F4}" type="presParOf" srcId="{70D8B335-DA35-471B-B4BC-C8999979F036}" destId="{655F5634-B11A-4BC4-8D59-51535AFA05CE}" srcOrd="3" destOrd="0" presId="urn:microsoft.com/office/officeart/2005/8/layout/vProcess5"/>
    <dgm:cxn modelId="{9EF785A0-C85D-45BC-988D-0677FE355B53}" type="presParOf" srcId="{70D8B335-DA35-471B-B4BC-C8999979F036}" destId="{379A65B1-2A52-4C0C-828D-B10C329223AF}" srcOrd="4" destOrd="0" presId="urn:microsoft.com/office/officeart/2005/8/layout/vProcess5"/>
    <dgm:cxn modelId="{04CE274B-7FCD-449A-8708-97646BDB6960}" type="presParOf" srcId="{70D8B335-DA35-471B-B4BC-C8999979F036}" destId="{21D721EF-91D6-480E-984F-8DF01CAD8045}" srcOrd="5" destOrd="0" presId="urn:microsoft.com/office/officeart/2005/8/layout/vProcess5"/>
    <dgm:cxn modelId="{0C8043E1-419C-4084-8D3A-8ED567BD8E94}" type="presParOf" srcId="{70D8B335-DA35-471B-B4BC-C8999979F036}" destId="{5822BC00-F218-4620-9CE3-CE7657394A9E}" srcOrd="6" destOrd="0" presId="urn:microsoft.com/office/officeart/2005/8/layout/vProcess5"/>
    <dgm:cxn modelId="{FB5C649A-25F0-4536-9FF6-4E819E701CE9}" type="presParOf" srcId="{70D8B335-DA35-471B-B4BC-C8999979F036}" destId="{98B1EC83-FF8D-4CF9-A557-4CCD71AB8AF8}" srcOrd="7" destOrd="0" presId="urn:microsoft.com/office/officeart/2005/8/layout/vProcess5"/>
    <dgm:cxn modelId="{A967156A-1C8C-4A82-944E-8D2BD2B5B3B6}" type="presParOf" srcId="{70D8B335-DA35-471B-B4BC-C8999979F036}" destId="{84FEA023-A824-466B-9D65-50580991BD2C}" srcOrd="8" destOrd="0" presId="urn:microsoft.com/office/officeart/2005/8/layout/vProcess5"/>
    <dgm:cxn modelId="{96C38D1A-59D0-4B2C-AACB-898E86C33B82}" type="presParOf" srcId="{70D8B335-DA35-471B-B4BC-C8999979F036}" destId="{4DD5CAFE-1940-475A-B4CA-9B6488B8312D}" srcOrd="9" destOrd="0" presId="urn:microsoft.com/office/officeart/2005/8/layout/vProcess5"/>
    <dgm:cxn modelId="{632256D0-0B75-4A1C-B784-1D860CA464C6}" type="presParOf" srcId="{70D8B335-DA35-471B-B4BC-C8999979F036}" destId="{924E5018-9A53-4EDB-A837-FAA2857C24FB}" srcOrd="10" destOrd="0" presId="urn:microsoft.com/office/officeart/2005/8/layout/vProcess5"/>
    <dgm:cxn modelId="{A9CDD90B-49F1-4B0E-B0A8-A331011AD9B6}" type="presParOf" srcId="{70D8B335-DA35-471B-B4BC-C8999979F036}" destId="{EEF11D8C-4B58-4AF9-9C60-BA3469CDCAF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D7C4-647C-4714-894D-3A52A7B5E3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72FBAD-8A30-4569-B6F0-7B1CFC03920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Inclusión progresiva de la perspectiva de género en la </a:t>
          </a:r>
          <a:r>
            <a:rPr lang="es-E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politica</a:t>
          </a:r>
          <a:r>
            <a: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comercial: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Los tratados de la UE establecen la igualdad como un principio fundamental (art. 8 y 21 de TFUE y TUE). Los primeros acuerdos eran “ciegos al género”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0DC6182F-E86A-4975-997A-D6BEB4D61B1F}" type="parTrans" cxnId="{2F9FC48A-D946-480B-9642-A00307CB9196}">
      <dgm:prSet/>
      <dgm:spPr/>
      <dgm:t>
        <a:bodyPr/>
        <a:lstStyle/>
        <a:p>
          <a:endParaRPr lang="en-US"/>
        </a:p>
      </dgm:t>
    </dgm:pt>
    <dgm:pt modelId="{E847315D-691F-4379-AAC6-071DCF6530A8}" type="sibTrans" cxnId="{2F9FC48A-D946-480B-9642-A00307CB9196}">
      <dgm:prSet/>
      <dgm:spPr/>
      <dgm:t>
        <a:bodyPr/>
        <a:lstStyle/>
        <a:p>
          <a:endParaRPr lang="en-US"/>
        </a:p>
      </dgm:t>
    </dgm:pt>
    <dgm:pt modelId="{11D13EA3-BDCE-4A18-8384-01F826581182}">
      <dgm:prSet/>
      <dgm:spPr/>
      <dgm:t>
        <a:bodyPr/>
        <a:lstStyle/>
        <a:p>
          <a:r>
            <a:rPr lang="en-GB" b="0" i="0"/>
            <a:t>La Estrategia de la UE para la Igualdad de Género 2020-2025 hace hincapié en el empoderamiento económico de las mujeres como un ámbito clave de acción exterior. </a:t>
          </a:r>
          <a:endParaRPr lang="en-US"/>
        </a:p>
      </dgm:t>
    </dgm:pt>
    <dgm:pt modelId="{22E69FFD-81F7-4B0B-B8F9-71DDD851DF4E}" type="parTrans" cxnId="{8D666AEC-34F1-4519-BF54-1EFEE43B736D}">
      <dgm:prSet/>
      <dgm:spPr/>
      <dgm:t>
        <a:bodyPr/>
        <a:lstStyle/>
        <a:p>
          <a:endParaRPr lang="en-US"/>
        </a:p>
      </dgm:t>
    </dgm:pt>
    <dgm:pt modelId="{DAB6BB8C-DA99-44C3-850B-0A10E56D6823}" type="sibTrans" cxnId="{8D666AEC-34F1-4519-BF54-1EFEE43B736D}">
      <dgm:prSet/>
      <dgm:spPr/>
      <dgm:t>
        <a:bodyPr/>
        <a:lstStyle/>
        <a:p>
          <a:endParaRPr lang="en-US"/>
        </a:p>
      </dgm:t>
    </dgm:pt>
    <dgm:pt modelId="{1DED2DFE-8F88-46EE-9AAA-4B8C2AB17F88}">
      <dgm:prSet/>
      <dgm:spPr/>
      <dgm:t>
        <a:bodyPr/>
        <a:lstStyle/>
        <a:p>
          <a:r>
            <a:rPr lang="en-GB"/>
            <a:t>El Parlamento Europeo apoya esta política y ha pedido que se refuerce (2018).</a:t>
          </a:r>
          <a:endParaRPr lang="en-US"/>
        </a:p>
      </dgm:t>
    </dgm:pt>
    <dgm:pt modelId="{58A8EE22-BE7D-4B07-8C91-52DA4390DB3A}" type="parTrans" cxnId="{7D8D8546-298A-4AD2-8D4A-D4433E4CB7F9}">
      <dgm:prSet/>
      <dgm:spPr/>
      <dgm:t>
        <a:bodyPr/>
        <a:lstStyle/>
        <a:p>
          <a:endParaRPr lang="en-US"/>
        </a:p>
      </dgm:t>
    </dgm:pt>
    <dgm:pt modelId="{F0F991B9-8205-4B14-9F35-7DAB8DAA3786}" type="sibTrans" cxnId="{7D8D8546-298A-4AD2-8D4A-D4433E4CB7F9}">
      <dgm:prSet/>
      <dgm:spPr/>
      <dgm:t>
        <a:bodyPr/>
        <a:lstStyle/>
        <a:p>
          <a:endParaRPr lang="en-US"/>
        </a:p>
      </dgm:t>
    </dgm:pt>
    <dgm:pt modelId="{540B2A90-D125-4B80-B0B3-76E51235F728}">
      <dgm:prSet/>
      <dgm:spPr/>
      <dgm:t>
        <a:bodyPr/>
        <a:lstStyle/>
        <a:p>
          <a:r>
            <a:rPr lang="en-GB" b="0" i="0" dirty="0"/>
            <a:t>La Unión Europea (UE) </a:t>
          </a:r>
          <a:r>
            <a:rPr lang="en-GB" b="0" i="0" dirty="0" err="1"/>
            <a:t>está</a:t>
          </a:r>
          <a:r>
            <a:rPr lang="en-GB" b="0" i="0" dirty="0"/>
            <a:t> </a:t>
          </a:r>
          <a:r>
            <a:rPr lang="en-GB" b="0" i="0" dirty="0" err="1"/>
            <a:t>integrando</a:t>
          </a:r>
          <a:r>
            <a:rPr lang="en-GB" b="0" i="0" dirty="0"/>
            <a:t> </a:t>
          </a:r>
          <a:r>
            <a:rPr lang="en-GB" b="0" i="0" dirty="0" err="1"/>
            <a:t>activamente</a:t>
          </a:r>
          <a:r>
            <a:rPr lang="en-GB" b="0" i="0" dirty="0"/>
            <a:t> la </a:t>
          </a:r>
          <a:r>
            <a:rPr lang="en-GB" b="0" i="0" dirty="0" err="1"/>
            <a:t>igualdad</a:t>
          </a:r>
          <a:r>
            <a:rPr lang="en-GB" b="0" i="0" dirty="0"/>
            <a:t> de </a:t>
          </a:r>
          <a:r>
            <a:rPr lang="en-GB" b="0" i="0" dirty="0" err="1"/>
            <a:t>género</a:t>
          </a:r>
          <a:r>
            <a:rPr lang="en-GB" b="0" i="0" dirty="0"/>
            <a:t> </a:t>
          </a:r>
          <a:r>
            <a:rPr lang="en-GB" b="0" i="0" dirty="0" err="1"/>
            <a:t>en</a:t>
          </a:r>
          <a:r>
            <a:rPr lang="en-GB" b="0" i="0" dirty="0"/>
            <a:t> sus </a:t>
          </a:r>
          <a:r>
            <a:rPr lang="en-GB" b="0" i="0" dirty="0" err="1"/>
            <a:t>políticas</a:t>
          </a:r>
          <a:r>
            <a:rPr lang="en-GB" b="0" i="0" dirty="0"/>
            <a:t> </a:t>
          </a:r>
          <a:r>
            <a:rPr lang="en-GB" b="0" i="0" dirty="0" err="1"/>
            <a:t>comerciales</a:t>
          </a:r>
          <a:r>
            <a:rPr lang="en-GB" b="0" i="0" dirty="0"/>
            <a:t>, </a:t>
          </a:r>
          <a:r>
            <a:rPr lang="en-GB" b="0" i="0" dirty="0" err="1"/>
            <a:t>reconociendo</a:t>
          </a:r>
          <a:r>
            <a:rPr lang="en-GB" b="0" i="0" dirty="0"/>
            <a:t> </a:t>
          </a:r>
          <a:r>
            <a:rPr lang="en-GB" b="0" i="0" dirty="0" err="1"/>
            <a:t>el</a:t>
          </a:r>
          <a:r>
            <a:rPr lang="en-GB" b="0" i="0" dirty="0"/>
            <a:t> </a:t>
          </a:r>
          <a:r>
            <a:rPr lang="en-GB" b="0" i="0" dirty="0" err="1"/>
            <a:t>impacto</a:t>
          </a:r>
          <a:r>
            <a:rPr lang="en-GB" b="0" i="0" dirty="0"/>
            <a:t> </a:t>
          </a:r>
          <a:r>
            <a:rPr lang="en-GB" b="0" i="0" dirty="0" err="1"/>
            <a:t>desigual</a:t>
          </a:r>
          <a:r>
            <a:rPr lang="en-GB" b="0" i="0" dirty="0"/>
            <a:t> del </a:t>
          </a:r>
          <a:r>
            <a:rPr lang="en-GB" b="0" i="0" dirty="0" err="1"/>
            <a:t>comercio</a:t>
          </a:r>
          <a:r>
            <a:rPr lang="en-GB" b="0" i="0" dirty="0"/>
            <a:t> </a:t>
          </a:r>
          <a:r>
            <a:rPr lang="en-GB" b="0" i="0" dirty="0" err="1"/>
            <a:t>en</a:t>
          </a:r>
          <a:r>
            <a:rPr lang="en-GB" b="0" i="0" dirty="0"/>
            <a:t> las </a:t>
          </a:r>
          <a:r>
            <a:rPr lang="en-GB" b="0" i="0" dirty="0" err="1"/>
            <a:t>mujeres</a:t>
          </a:r>
          <a:r>
            <a:rPr lang="en-GB" b="0" i="0" dirty="0"/>
            <a:t> y </a:t>
          </a:r>
          <a:r>
            <a:rPr lang="en-GB" b="0" i="0" dirty="0" err="1"/>
            <a:t>los</a:t>
          </a:r>
          <a:r>
            <a:rPr lang="en-GB" b="0" i="0" dirty="0"/>
            <a:t> hombres. </a:t>
          </a:r>
          <a:endParaRPr lang="en-US" dirty="0"/>
        </a:p>
      </dgm:t>
    </dgm:pt>
    <dgm:pt modelId="{05F7DCEE-D2A4-4A49-AC8E-0010A661BDDD}" type="parTrans" cxnId="{39D67A36-EB5C-4335-BD6C-9CE3F5683A34}">
      <dgm:prSet/>
      <dgm:spPr/>
      <dgm:t>
        <a:bodyPr/>
        <a:lstStyle/>
        <a:p>
          <a:endParaRPr lang="en-US"/>
        </a:p>
      </dgm:t>
    </dgm:pt>
    <dgm:pt modelId="{18480F0B-2CB1-46C0-9469-09C7D8E68489}" type="sibTrans" cxnId="{39D67A36-EB5C-4335-BD6C-9CE3F5683A34}">
      <dgm:prSet/>
      <dgm:spPr/>
      <dgm:t>
        <a:bodyPr/>
        <a:lstStyle/>
        <a:p>
          <a:endParaRPr lang="en-US"/>
        </a:p>
      </dgm:t>
    </dgm:pt>
    <dgm:pt modelId="{753863D9-8554-D74D-AD27-FD8E14634D8F}" type="pres">
      <dgm:prSet presAssocID="{3BECD7C4-647C-4714-894D-3A52A7B5E383}" presName="linear" presStyleCnt="0">
        <dgm:presLayoutVars>
          <dgm:animLvl val="lvl"/>
          <dgm:resizeHandles val="exact"/>
        </dgm:presLayoutVars>
      </dgm:prSet>
      <dgm:spPr/>
    </dgm:pt>
    <dgm:pt modelId="{785D5021-6C08-8C45-B519-B061D9F06F79}" type="pres">
      <dgm:prSet presAssocID="{7372FBAD-8A30-4569-B6F0-7B1CFC0392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5B7BAAB-402E-5B46-B233-CFD30F6119D7}" type="pres">
      <dgm:prSet presAssocID="{E847315D-691F-4379-AAC6-071DCF6530A8}" presName="spacer" presStyleCnt="0"/>
      <dgm:spPr/>
    </dgm:pt>
    <dgm:pt modelId="{B16A1B23-393A-3942-8C27-15B106A411C8}" type="pres">
      <dgm:prSet presAssocID="{11D13EA3-BDCE-4A18-8384-01F8265811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2E5AE3-F94D-0D4D-9E25-2992BCDDA31D}" type="pres">
      <dgm:prSet presAssocID="{DAB6BB8C-DA99-44C3-850B-0A10E56D6823}" presName="spacer" presStyleCnt="0"/>
      <dgm:spPr/>
    </dgm:pt>
    <dgm:pt modelId="{ADBD31AE-9FDF-394E-AE31-6C68D523A239}" type="pres">
      <dgm:prSet presAssocID="{1DED2DFE-8F88-46EE-9AAA-4B8C2AB17F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34E3B4-F916-4322-A2A5-AC26E28F281E}" type="pres">
      <dgm:prSet presAssocID="{F0F991B9-8205-4B14-9F35-7DAB8DAA3786}" presName="spacer" presStyleCnt="0"/>
      <dgm:spPr/>
    </dgm:pt>
    <dgm:pt modelId="{10AC2E0E-DA6A-49C1-BB37-536777DBBC9C}" type="pres">
      <dgm:prSet presAssocID="{540B2A90-D125-4B80-B0B3-76E51235F7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9D67A36-EB5C-4335-BD6C-9CE3F5683A34}" srcId="{3BECD7C4-647C-4714-894D-3A52A7B5E383}" destId="{540B2A90-D125-4B80-B0B3-76E51235F728}" srcOrd="3" destOrd="0" parTransId="{05F7DCEE-D2A4-4A49-AC8E-0010A661BDDD}" sibTransId="{18480F0B-2CB1-46C0-9469-09C7D8E68489}"/>
    <dgm:cxn modelId="{F083393B-9D6C-4F6F-AF70-5CB2F9AE236C}" type="presOf" srcId="{540B2A90-D125-4B80-B0B3-76E51235F728}" destId="{10AC2E0E-DA6A-49C1-BB37-536777DBBC9C}" srcOrd="0" destOrd="0" presId="urn:microsoft.com/office/officeart/2005/8/layout/vList2"/>
    <dgm:cxn modelId="{4E55A13B-93D3-0042-B618-427A947041C4}" type="presOf" srcId="{11D13EA3-BDCE-4A18-8384-01F826581182}" destId="{B16A1B23-393A-3942-8C27-15B106A411C8}" srcOrd="0" destOrd="0" presId="urn:microsoft.com/office/officeart/2005/8/layout/vList2"/>
    <dgm:cxn modelId="{7D8D8546-298A-4AD2-8D4A-D4433E4CB7F9}" srcId="{3BECD7C4-647C-4714-894D-3A52A7B5E383}" destId="{1DED2DFE-8F88-46EE-9AAA-4B8C2AB17F88}" srcOrd="2" destOrd="0" parTransId="{58A8EE22-BE7D-4B07-8C91-52DA4390DB3A}" sibTransId="{F0F991B9-8205-4B14-9F35-7DAB8DAA3786}"/>
    <dgm:cxn modelId="{7CBA126F-0344-F548-815B-6585360CCF49}" type="presOf" srcId="{3BECD7C4-647C-4714-894D-3A52A7B5E383}" destId="{753863D9-8554-D74D-AD27-FD8E14634D8F}" srcOrd="0" destOrd="0" presId="urn:microsoft.com/office/officeart/2005/8/layout/vList2"/>
    <dgm:cxn modelId="{BA33D177-67A8-C940-942C-FC0198EFDB60}" type="presOf" srcId="{7372FBAD-8A30-4569-B6F0-7B1CFC03920F}" destId="{785D5021-6C08-8C45-B519-B061D9F06F79}" srcOrd="0" destOrd="0" presId="urn:microsoft.com/office/officeart/2005/8/layout/vList2"/>
    <dgm:cxn modelId="{2F9FC48A-D946-480B-9642-A00307CB9196}" srcId="{3BECD7C4-647C-4714-894D-3A52A7B5E383}" destId="{7372FBAD-8A30-4569-B6F0-7B1CFC03920F}" srcOrd="0" destOrd="0" parTransId="{0DC6182F-E86A-4975-997A-D6BEB4D61B1F}" sibTransId="{E847315D-691F-4379-AAC6-071DCF6530A8}"/>
    <dgm:cxn modelId="{B62ADAA0-D860-404E-B236-D8F2FD1782DD}" type="presOf" srcId="{1DED2DFE-8F88-46EE-9AAA-4B8C2AB17F88}" destId="{ADBD31AE-9FDF-394E-AE31-6C68D523A239}" srcOrd="0" destOrd="0" presId="urn:microsoft.com/office/officeart/2005/8/layout/vList2"/>
    <dgm:cxn modelId="{8D666AEC-34F1-4519-BF54-1EFEE43B736D}" srcId="{3BECD7C4-647C-4714-894D-3A52A7B5E383}" destId="{11D13EA3-BDCE-4A18-8384-01F826581182}" srcOrd="1" destOrd="0" parTransId="{22E69FFD-81F7-4B0B-B8F9-71DDD851DF4E}" sibTransId="{DAB6BB8C-DA99-44C3-850B-0A10E56D6823}"/>
    <dgm:cxn modelId="{B1BF29E4-D215-B14E-BD33-B4EF67F30B18}" type="presParOf" srcId="{753863D9-8554-D74D-AD27-FD8E14634D8F}" destId="{785D5021-6C08-8C45-B519-B061D9F06F79}" srcOrd="0" destOrd="0" presId="urn:microsoft.com/office/officeart/2005/8/layout/vList2"/>
    <dgm:cxn modelId="{275E33A3-AF97-AE4B-B568-F16E39782F86}" type="presParOf" srcId="{753863D9-8554-D74D-AD27-FD8E14634D8F}" destId="{15B7BAAB-402E-5B46-B233-CFD30F6119D7}" srcOrd="1" destOrd="0" presId="urn:microsoft.com/office/officeart/2005/8/layout/vList2"/>
    <dgm:cxn modelId="{675F5FFE-9BB5-2B4F-8F46-40B8F3DC38CB}" type="presParOf" srcId="{753863D9-8554-D74D-AD27-FD8E14634D8F}" destId="{B16A1B23-393A-3942-8C27-15B106A411C8}" srcOrd="2" destOrd="0" presId="urn:microsoft.com/office/officeart/2005/8/layout/vList2"/>
    <dgm:cxn modelId="{BA9391EB-FB02-EF42-9406-9D9292802AEF}" type="presParOf" srcId="{753863D9-8554-D74D-AD27-FD8E14634D8F}" destId="{1B2E5AE3-F94D-0D4D-9E25-2992BCDDA31D}" srcOrd="3" destOrd="0" presId="urn:microsoft.com/office/officeart/2005/8/layout/vList2"/>
    <dgm:cxn modelId="{36EAC213-C4E0-3443-AB66-DFA166B7FE9A}" type="presParOf" srcId="{753863D9-8554-D74D-AD27-FD8E14634D8F}" destId="{ADBD31AE-9FDF-394E-AE31-6C68D523A239}" srcOrd="4" destOrd="0" presId="urn:microsoft.com/office/officeart/2005/8/layout/vList2"/>
    <dgm:cxn modelId="{0E170767-DFC1-4EDB-B848-0301812BADA8}" type="presParOf" srcId="{753863D9-8554-D74D-AD27-FD8E14634D8F}" destId="{4C34E3B4-F916-4322-A2A5-AC26E28F281E}" srcOrd="5" destOrd="0" presId="urn:microsoft.com/office/officeart/2005/8/layout/vList2"/>
    <dgm:cxn modelId="{EA412E25-BAF2-48FB-B91E-6225959ACF3F}" type="presParOf" srcId="{753863D9-8554-D74D-AD27-FD8E14634D8F}" destId="{10AC2E0E-DA6A-49C1-BB37-536777DBBC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61D479-AD9C-4A78-8051-3FB624BCE8E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802077-8CBF-4656-9CDF-69300E593780}">
      <dgm:prSet/>
      <dgm:spPr/>
      <dgm:t>
        <a:bodyPr/>
        <a:lstStyle/>
        <a:p>
          <a:r>
            <a:rPr lang="en-US"/>
            <a:t>Disposiciones de género en su mayoría no vinculantes.</a:t>
          </a:r>
        </a:p>
      </dgm:t>
    </dgm:pt>
    <dgm:pt modelId="{5636D192-0776-47EA-819B-6BB5A5C51AE0}" type="parTrans" cxnId="{1B8E260D-D3D9-45BB-A448-C738C0FDDB06}">
      <dgm:prSet/>
      <dgm:spPr/>
      <dgm:t>
        <a:bodyPr/>
        <a:lstStyle/>
        <a:p>
          <a:endParaRPr lang="en-US"/>
        </a:p>
      </dgm:t>
    </dgm:pt>
    <dgm:pt modelId="{ACEE5512-E6E3-4DFE-9CB0-D0C0521568CF}" type="sibTrans" cxnId="{1B8E260D-D3D9-45BB-A448-C738C0FDDB06}">
      <dgm:prSet/>
      <dgm:spPr/>
      <dgm:t>
        <a:bodyPr/>
        <a:lstStyle/>
        <a:p>
          <a:endParaRPr lang="en-US"/>
        </a:p>
      </dgm:t>
    </dgm:pt>
    <dgm:pt modelId="{DFD9444A-7312-4931-BC19-1A5F09EDF9BB}">
      <dgm:prSet/>
      <dgm:spPr/>
      <dgm:t>
        <a:bodyPr/>
        <a:lstStyle/>
        <a:p>
          <a:r>
            <a:rPr lang="en-US"/>
            <a:t>Falta de mecanismos claros de implementación y monitoreo.</a:t>
          </a:r>
        </a:p>
      </dgm:t>
    </dgm:pt>
    <dgm:pt modelId="{69022060-CA27-474E-9B53-B2FE6A2032F1}" type="parTrans" cxnId="{0A5C6D54-4BC6-48DC-929D-9BDF2CE68E27}">
      <dgm:prSet/>
      <dgm:spPr/>
      <dgm:t>
        <a:bodyPr/>
        <a:lstStyle/>
        <a:p>
          <a:endParaRPr lang="en-US"/>
        </a:p>
      </dgm:t>
    </dgm:pt>
    <dgm:pt modelId="{F564FD47-FE1C-4B97-93FE-00D47DF3E2C0}" type="sibTrans" cxnId="{0A5C6D54-4BC6-48DC-929D-9BDF2CE68E27}">
      <dgm:prSet/>
      <dgm:spPr/>
      <dgm:t>
        <a:bodyPr/>
        <a:lstStyle/>
        <a:p>
          <a:endParaRPr lang="en-US"/>
        </a:p>
      </dgm:t>
    </dgm:pt>
    <dgm:pt modelId="{2C90EAD8-AC37-40AE-87E9-D04C6FEDBEC8}">
      <dgm:prSet/>
      <dgm:spPr/>
      <dgm:t>
        <a:bodyPr/>
        <a:lstStyle/>
        <a:p>
          <a:r>
            <a:rPr lang="en-US"/>
            <a:t>Brecha entre el discurso político y la práctica concreta.</a:t>
          </a:r>
        </a:p>
      </dgm:t>
    </dgm:pt>
    <dgm:pt modelId="{A36E2CCE-C1D0-47CF-BA2D-15CCC40B74A5}" type="parTrans" cxnId="{723AFDCE-2A29-4004-A7F6-7CBEF919028E}">
      <dgm:prSet/>
      <dgm:spPr/>
      <dgm:t>
        <a:bodyPr/>
        <a:lstStyle/>
        <a:p>
          <a:endParaRPr lang="en-US"/>
        </a:p>
      </dgm:t>
    </dgm:pt>
    <dgm:pt modelId="{CDA82428-8904-498B-91C2-FCEB241DAC2D}" type="sibTrans" cxnId="{723AFDCE-2A29-4004-A7F6-7CBEF919028E}">
      <dgm:prSet/>
      <dgm:spPr/>
      <dgm:t>
        <a:bodyPr/>
        <a:lstStyle/>
        <a:p>
          <a:endParaRPr lang="en-US"/>
        </a:p>
      </dgm:t>
    </dgm:pt>
    <dgm:pt modelId="{8E3488B7-9FAB-4E0E-B281-9B5433D4D0A5}" type="pres">
      <dgm:prSet presAssocID="{2661D479-AD9C-4A78-8051-3FB624BCE8E1}" presName="diagram" presStyleCnt="0">
        <dgm:presLayoutVars>
          <dgm:dir/>
          <dgm:resizeHandles val="exact"/>
        </dgm:presLayoutVars>
      </dgm:prSet>
      <dgm:spPr/>
    </dgm:pt>
    <dgm:pt modelId="{1899A1F9-96CE-4303-AA18-0AF88180AAF2}" type="pres">
      <dgm:prSet presAssocID="{C6802077-8CBF-4656-9CDF-69300E593780}" presName="node" presStyleLbl="node1" presStyleIdx="0" presStyleCnt="3">
        <dgm:presLayoutVars>
          <dgm:bulletEnabled val="1"/>
        </dgm:presLayoutVars>
      </dgm:prSet>
      <dgm:spPr/>
    </dgm:pt>
    <dgm:pt modelId="{7C2FDE67-AA8E-41BE-8B22-3A28AFF88BD7}" type="pres">
      <dgm:prSet presAssocID="{ACEE5512-E6E3-4DFE-9CB0-D0C0521568CF}" presName="sibTrans" presStyleCnt="0"/>
      <dgm:spPr/>
    </dgm:pt>
    <dgm:pt modelId="{0C581CC1-1EA9-490A-9C17-FFD8319F3C96}" type="pres">
      <dgm:prSet presAssocID="{DFD9444A-7312-4931-BC19-1A5F09EDF9BB}" presName="node" presStyleLbl="node1" presStyleIdx="1" presStyleCnt="3">
        <dgm:presLayoutVars>
          <dgm:bulletEnabled val="1"/>
        </dgm:presLayoutVars>
      </dgm:prSet>
      <dgm:spPr/>
    </dgm:pt>
    <dgm:pt modelId="{2758B679-EA8D-4D2F-AA27-8A7063FFA678}" type="pres">
      <dgm:prSet presAssocID="{F564FD47-FE1C-4B97-93FE-00D47DF3E2C0}" presName="sibTrans" presStyleCnt="0"/>
      <dgm:spPr/>
    </dgm:pt>
    <dgm:pt modelId="{7E7D7DAE-8233-4416-A237-2E5BC9AE435C}" type="pres">
      <dgm:prSet presAssocID="{2C90EAD8-AC37-40AE-87E9-D04C6FEDBEC8}" presName="node" presStyleLbl="node1" presStyleIdx="2" presStyleCnt="3">
        <dgm:presLayoutVars>
          <dgm:bulletEnabled val="1"/>
        </dgm:presLayoutVars>
      </dgm:prSet>
      <dgm:spPr/>
    </dgm:pt>
  </dgm:ptLst>
  <dgm:cxnLst>
    <dgm:cxn modelId="{1B8E260D-D3D9-45BB-A448-C738C0FDDB06}" srcId="{2661D479-AD9C-4A78-8051-3FB624BCE8E1}" destId="{C6802077-8CBF-4656-9CDF-69300E593780}" srcOrd="0" destOrd="0" parTransId="{5636D192-0776-47EA-819B-6BB5A5C51AE0}" sibTransId="{ACEE5512-E6E3-4DFE-9CB0-D0C0521568CF}"/>
    <dgm:cxn modelId="{1867FD22-BCE6-4BA5-9F0D-2D10C46CFEF7}" type="presOf" srcId="{2C90EAD8-AC37-40AE-87E9-D04C6FEDBEC8}" destId="{7E7D7DAE-8233-4416-A237-2E5BC9AE435C}" srcOrd="0" destOrd="0" presId="urn:microsoft.com/office/officeart/2005/8/layout/default"/>
    <dgm:cxn modelId="{B31AA328-0DDC-4DE4-88BD-7F3FC11EF4CD}" type="presOf" srcId="{2661D479-AD9C-4A78-8051-3FB624BCE8E1}" destId="{8E3488B7-9FAB-4E0E-B281-9B5433D4D0A5}" srcOrd="0" destOrd="0" presId="urn:microsoft.com/office/officeart/2005/8/layout/default"/>
    <dgm:cxn modelId="{0A5C6D54-4BC6-48DC-929D-9BDF2CE68E27}" srcId="{2661D479-AD9C-4A78-8051-3FB624BCE8E1}" destId="{DFD9444A-7312-4931-BC19-1A5F09EDF9BB}" srcOrd="1" destOrd="0" parTransId="{69022060-CA27-474E-9B53-B2FE6A2032F1}" sibTransId="{F564FD47-FE1C-4B97-93FE-00D47DF3E2C0}"/>
    <dgm:cxn modelId="{4D269488-1B7E-4E8B-9B4B-F84CE43E6FF0}" type="presOf" srcId="{C6802077-8CBF-4656-9CDF-69300E593780}" destId="{1899A1F9-96CE-4303-AA18-0AF88180AAF2}" srcOrd="0" destOrd="0" presId="urn:microsoft.com/office/officeart/2005/8/layout/default"/>
    <dgm:cxn modelId="{723AFDCE-2A29-4004-A7F6-7CBEF919028E}" srcId="{2661D479-AD9C-4A78-8051-3FB624BCE8E1}" destId="{2C90EAD8-AC37-40AE-87E9-D04C6FEDBEC8}" srcOrd="2" destOrd="0" parTransId="{A36E2CCE-C1D0-47CF-BA2D-15CCC40B74A5}" sibTransId="{CDA82428-8904-498B-91C2-FCEB241DAC2D}"/>
    <dgm:cxn modelId="{E09CF4CF-04EC-4243-85F9-A9CA4F484357}" type="presOf" srcId="{DFD9444A-7312-4931-BC19-1A5F09EDF9BB}" destId="{0C581CC1-1EA9-490A-9C17-FFD8319F3C96}" srcOrd="0" destOrd="0" presId="urn:microsoft.com/office/officeart/2005/8/layout/default"/>
    <dgm:cxn modelId="{804F9938-BAA1-4A0F-BB33-2475BEC8F115}" type="presParOf" srcId="{8E3488B7-9FAB-4E0E-B281-9B5433D4D0A5}" destId="{1899A1F9-96CE-4303-AA18-0AF88180AAF2}" srcOrd="0" destOrd="0" presId="urn:microsoft.com/office/officeart/2005/8/layout/default"/>
    <dgm:cxn modelId="{7B51FB74-DDD2-4213-A1DE-6C3988706A4F}" type="presParOf" srcId="{8E3488B7-9FAB-4E0E-B281-9B5433D4D0A5}" destId="{7C2FDE67-AA8E-41BE-8B22-3A28AFF88BD7}" srcOrd="1" destOrd="0" presId="urn:microsoft.com/office/officeart/2005/8/layout/default"/>
    <dgm:cxn modelId="{BBD0AA89-65AD-4E92-913D-41A282DC8DB8}" type="presParOf" srcId="{8E3488B7-9FAB-4E0E-B281-9B5433D4D0A5}" destId="{0C581CC1-1EA9-490A-9C17-FFD8319F3C96}" srcOrd="2" destOrd="0" presId="urn:microsoft.com/office/officeart/2005/8/layout/default"/>
    <dgm:cxn modelId="{BC01AB39-15D6-487B-8007-6D46F0D27386}" type="presParOf" srcId="{8E3488B7-9FAB-4E0E-B281-9B5433D4D0A5}" destId="{2758B679-EA8D-4D2F-AA27-8A7063FFA678}" srcOrd="3" destOrd="0" presId="urn:microsoft.com/office/officeart/2005/8/layout/default"/>
    <dgm:cxn modelId="{F2AB9822-6725-41AF-A473-534C65108303}" type="presParOf" srcId="{8E3488B7-9FAB-4E0E-B281-9B5433D4D0A5}" destId="{7E7D7DAE-8233-4416-A237-2E5BC9AE43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B3D71E-2CEC-4988-9E68-D3C887C126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1FD1E6-996D-4D12-B15F-0BC41D4BC5FB}">
      <dgm:prSet/>
      <dgm:spPr/>
      <dgm:t>
        <a:bodyPr/>
        <a:lstStyle/>
        <a:p>
          <a:r>
            <a:rPr lang="es-ES_tradnl"/>
            <a:t>Las Partes se basan en :</a:t>
          </a:r>
          <a:endParaRPr lang="en-US"/>
        </a:p>
      </dgm:t>
    </dgm:pt>
    <dgm:pt modelId="{CE397855-27A3-42E4-BFF7-1EA1BFB2D2F4}" type="parTrans" cxnId="{0A393AFD-C8CA-4BAC-A988-6AC2ACC32DD9}">
      <dgm:prSet/>
      <dgm:spPr/>
      <dgm:t>
        <a:bodyPr/>
        <a:lstStyle/>
        <a:p>
          <a:endParaRPr lang="en-US"/>
        </a:p>
      </dgm:t>
    </dgm:pt>
    <dgm:pt modelId="{D872BFF5-8335-45C1-A497-521AF49CAEF9}" type="sibTrans" cxnId="{0A393AFD-C8CA-4BAC-A988-6AC2ACC32DD9}">
      <dgm:prSet/>
      <dgm:spPr/>
      <dgm:t>
        <a:bodyPr/>
        <a:lstStyle/>
        <a:p>
          <a:endParaRPr lang="en-US"/>
        </a:p>
      </dgm:t>
    </dgm:pt>
    <dgm:pt modelId="{B5630AD8-3324-48AE-9907-4AEB698CC706}">
      <dgm:prSet/>
      <dgm:spPr/>
      <dgm:t>
        <a:bodyPr/>
        <a:lstStyle/>
        <a:p>
          <a:r>
            <a:rPr lang="es-ES_tradnl" b="1"/>
            <a:t>Agenda 2030 </a:t>
          </a:r>
          <a:r>
            <a:rPr lang="es-ES_tradnl"/>
            <a:t>y los ODS (Objetivo 5)</a:t>
          </a:r>
          <a:br>
            <a:rPr lang="es-ES_tradnl"/>
          </a:br>
          <a:r>
            <a:rPr lang="es-ES_tradnl"/>
            <a:t>Declaración Conjunta sobre Comercio y Derechos de las Mujeres con ocasión de la </a:t>
          </a:r>
          <a:r>
            <a:rPr lang="es-ES_tradnl" b="1"/>
            <a:t>Conferencia Ministerial de la OMC </a:t>
          </a:r>
          <a:r>
            <a:rPr lang="es-ES_tradnl"/>
            <a:t>en Buenos Aires en Diciembre 2017</a:t>
          </a:r>
          <a:endParaRPr lang="en-US"/>
        </a:p>
      </dgm:t>
    </dgm:pt>
    <dgm:pt modelId="{F20031D9-7A4A-43E4-A069-49D3D93A4D8D}" type="parTrans" cxnId="{847E3732-DE0B-4B1B-B2AE-30CE0A49662A}">
      <dgm:prSet/>
      <dgm:spPr/>
      <dgm:t>
        <a:bodyPr/>
        <a:lstStyle/>
        <a:p>
          <a:endParaRPr lang="en-US"/>
        </a:p>
      </dgm:t>
    </dgm:pt>
    <dgm:pt modelId="{F78267CF-D840-44B6-9B9E-4865E382D097}" type="sibTrans" cxnId="{847E3732-DE0B-4B1B-B2AE-30CE0A49662A}">
      <dgm:prSet/>
      <dgm:spPr/>
      <dgm:t>
        <a:bodyPr/>
        <a:lstStyle/>
        <a:p>
          <a:endParaRPr lang="en-US"/>
        </a:p>
      </dgm:t>
    </dgm:pt>
    <dgm:pt modelId="{D81903DA-CA11-401C-B3FC-71B2B7AA8B48}">
      <dgm:prSet/>
      <dgm:spPr/>
      <dgm:t>
        <a:bodyPr/>
        <a:lstStyle/>
        <a:p>
          <a:r>
            <a:rPr lang="es-ES_tradnl"/>
            <a:t>Declaración y </a:t>
          </a:r>
          <a:r>
            <a:rPr lang="es-ES_tradnl" b="1"/>
            <a:t>Plataforma de Beijing</a:t>
          </a:r>
          <a:r>
            <a:rPr lang="es-ES_tradnl"/>
            <a:t>, en particular el acceso a los recursos, al empleo, a los mercados y al comercio.</a:t>
          </a:r>
          <a:endParaRPr lang="en-US"/>
        </a:p>
      </dgm:t>
    </dgm:pt>
    <dgm:pt modelId="{29CCECFC-9267-4C6D-A52E-DF8F0CF0AB03}" type="parTrans" cxnId="{E71FB52B-6C8F-48E1-821C-B954DE47F0D7}">
      <dgm:prSet/>
      <dgm:spPr/>
      <dgm:t>
        <a:bodyPr/>
        <a:lstStyle/>
        <a:p>
          <a:endParaRPr lang="en-US"/>
        </a:p>
      </dgm:t>
    </dgm:pt>
    <dgm:pt modelId="{D63392C8-DCE6-4BE3-BCD5-7FDC96A56D34}" type="sibTrans" cxnId="{E71FB52B-6C8F-48E1-821C-B954DE47F0D7}">
      <dgm:prSet/>
      <dgm:spPr/>
      <dgm:t>
        <a:bodyPr/>
        <a:lstStyle/>
        <a:p>
          <a:endParaRPr lang="en-US"/>
        </a:p>
      </dgm:t>
    </dgm:pt>
    <dgm:pt modelId="{C6FF7698-7845-4C38-9CC8-B2BC006F1239}">
      <dgm:prSet/>
      <dgm:spPr/>
      <dgm:t>
        <a:bodyPr/>
        <a:lstStyle/>
        <a:p>
          <a:r>
            <a:rPr lang="es-ES_tradnl" b="1"/>
            <a:t>Rol sector privado </a:t>
          </a:r>
          <a:r>
            <a:rPr lang="es-ES_tradnl"/>
            <a:t>en el fomento de la igualdad de género.</a:t>
          </a:r>
          <a:endParaRPr lang="en-US"/>
        </a:p>
      </dgm:t>
    </dgm:pt>
    <dgm:pt modelId="{EE16F465-8203-4385-BC6C-78E64BB586A9}" type="parTrans" cxnId="{B875142C-3EF4-4B95-B589-937DE977E579}">
      <dgm:prSet/>
      <dgm:spPr/>
      <dgm:t>
        <a:bodyPr/>
        <a:lstStyle/>
        <a:p>
          <a:endParaRPr lang="en-US"/>
        </a:p>
      </dgm:t>
    </dgm:pt>
    <dgm:pt modelId="{51B741A2-1557-4128-8E49-29931A2B8495}" type="sibTrans" cxnId="{B875142C-3EF4-4B95-B589-937DE977E579}">
      <dgm:prSet/>
      <dgm:spPr/>
      <dgm:t>
        <a:bodyPr/>
        <a:lstStyle/>
        <a:p>
          <a:endParaRPr lang="en-US"/>
        </a:p>
      </dgm:t>
    </dgm:pt>
    <dgm:pt modelId="{B0431B31-B32C-4496-A36F-1FDCFEB3CFA8}">
      <dgm:prSet/>
      <dgm:spPr/>
      <dgm:t>
        <a:bodyPr/>
        <a:lstStyle/>
        <a:p>
          <a:r>
            <a:rPr lang="es-ES_tradnl"/>
            <a:t>Las </a:t>
          </a:r>
          <a:r>
            <a:rPr lang="es-ES_tradnl" b="1"/>
            <a:t>convenciones</a:t>
          </a:r>
          <a:r>
            <a:rPr lang="es-ES_tradnl"/>
            <a:t> pertinentes de la </a:t>
          </a:r>
          <a:r>
            <a:rPr lang="es-ES_tradnl" b="1"/>
            <a:t>OIT </a:t>
          </a:r>
          <a:r>
            <a:rPr lang="es-ES_tradnl"/>
            <a:t>(176 y 183).</a:t>
          </a:r>
          <a:endParaRPr lang="en-US"/>
        </a:p>
      </dgm:t>
    </dgm:pt>
    <dgm:pt modelId="{91412F41-D77D-4D27-8451-B6590B017D9E}" type="parTrans" cxnId="{53F931CF-BB96-4E4A-814D-2FB48BFCC638}">
      <dgm:prSet/>
      <dgm:spPr/>
      <dgm:t>
        <a:bodyPr/>
        <a:lstStyle/>
        <a:p>
          <a:endParaRPr lang="en-US"/>
        </a:p>
      </dgm:t>
    </dgm:pt>
    <dgm:pt modelId="{CFE3F10D-BC84-43E5-ADDF-C05D1C031FEF}" type="sibTrans" cxnId="{53F931CF-BB96-4E4A-814D-2FB48BFCC638}">
      <dgm:prSet/>
      <dgm:spPr/>
      <dgm:t>
        <a:bodyPr/>
        <a:lstStyle/>
        <a:p>
          <a:endParaRPr lang="en-US"/>
        </a:p>
      </dgm:t>
    </dgm:pt>
    <dgm:pt modelId="{3F43ADEF-56F1-4EAF-9D23-380C98440358}" type="pres">
      <dgm:prSet presAssocID="{29B3D71E-2CEC-4988-9E68-D3C887C126C8}" presName="diagram" presStyleCnt="0">
        <dgm:presLayoutVars>
          <dgm:dir/>
          <dgm:resizeHandles val="exact"/>
        </dgm:presLayoutVars>
      </dgm:prSet>
      <dgm:spPr/>
    </dgm:pt>
    <dgm:pt modelId="{D5C82C07-D071-4223-AB8D-3016CFA5AB66}" type="pres">
      <dgm:prSet presAssocID="{711FD1E6-996D-4D12-B15F-0BC41D4BC5FB}" presName="node" presStyleLbl="node1" presStyleIdx="0" presStyleCnt="5">
        <dgm:presLayoutVars>
          <dgm:bulletEnabled val="1"/>
        </dgm:presLayoutVars>
      </dgm:prSet>
      <dgm:spPr/>
    </dgm:pt>
    <dgm:pt modelId="{070A7DA6-D059-4E0E-BB44-418ACA4CB205}" type="pres">
      <dgm:prSet presAssocID="{D872BFF5-8335-45C1-A497-521AF49CAEF9}" presName="sibTrans" presStyleCnt="0"/>
      <dgm:spPr/>
    </dgm:pt>
    <dgm:pt modelId="{4E152846-9C69-455F-851E-A8BF05801968}" type="pres">
      <dgm:prSet presAssocID="{B5630AD8-3324-48AE-9907-4AEB698CC706}" presName="node" presStyleLbl="node1" presStyleIdx="1" presStyleCnt="5">
        <dgm:presLayoutVars>
          <dgm:bulletEnabled val="1"/>
        </dgm:presLayoutVars>
      </dgm:prSet>
      <dgm:spPr/>
    </dgm:pt>
    <dgm:pt modelId="{B94B9E5E-FECF-4E90-B8D6-33B123389771}" type="pres">
      <dgm:prSet presAssocID="{F78267CF-D840-44B6-9B9E-4865E382D097}" presName="sibTrans" presStyleCnt="0"/>
      <dgm:spPr/>
    </dgm:pt>
    <dgm:pt modelId="{5E3C76B6-DD45-4C32-816D-B7EDAD5B2810}" type="pres">
      <dgm:prSet presAssocID="{D81903DA-CA11-401C-B3FC-71B2B7AA8B48}" presName="node" presStyleLbl="node1" presStyleIdx="2" presStyleCnt="5">
        <dgm:presLayoutVars>
          <dgm:bulletEnabled val="1"/>
        </dgm:presLayoutVars>
      </dgm:prSet>
      <dgm:spPr/>
    </dgm:pt>
    <dgm:pt modelId="{75D02017-BFE3-43AA-86A7-EB132300C735}" type="pres">
      <dgm:prSet presAssocID="{D63392C8-DCE6-4BE3-BCD5-7FDC96A56D34}" presName="sibTrans" presStyleCnt="0"/>
      <dgm:spPr/>
    </dgm:pt>
    <dgm:pt modelId="{C9784925-6404-4D49-B5FA-052C99C81ECE}" type="pres">
      <dgm:prSet presAssocID="{C6FF7698-7845-4C38-9CC8-B2BC006F1239}" presName="node" presStyleLbl="node1" presStyleIdx="3" presStyleCnt="5">
        <dgm:presLayoutVars>
          <dgm:bulletEnabled val="1"/>
        </dgm:presLayoutVars>
      </dgm:prSet>
      <dgm:spPr/>
    </dgm:pt>
    <dgm:pt modelId="{F7D7CC8C-6875-4940-BAFA-9FFA309261EF}" type="pres">
      <dgm:prSet presAssocID="{51B741A2-1557-4128-8E49-29931A2B8495}" presName="sibTrans" presStyleCnt="0"/>
      <dgm:spPr/>
    </dgm:pt>
    <dgm:pt modelId="{AE301C90-80B8-4166-97FC-179501643849}" type="pres">
      <dgm:prSet presAssocID="{B0431B31-B32C-4496-A36F-1FDCFEB3CFA8}" presName="node" presStyleLbl="node1" presStyleIdx="4" presStyleCnt="5">
        <dgm:presLayoutVars>
          <dgm:bulletEnabled val="1"/>
        </dgm:presLayoutVars>
      </dgm:prSet>
      <dgm:spPr/>
    </dgm:pt>
  </dgm:ptLst>
  <dgm:cxnLst>
    <dgm:cxn modelId="{E71FB52B-6C8F-48E1-821C-B954DE47F0D7}" srcId="{29B3D71E-2CEC-4988-9E68-D3C887C126C8}" destId="{D81903DA-CA11-401C-B3FC-71B2B7AA8B48}" srcOrd="2" destOrd="0" parTransId="{29CCECFC-9267-4C6D-A52E-DF8F0CF0AB03}" sibTransId="{D63392C8-DCE6-4BE3-BCD5-7FDC96A56D34}"/>
    <dgm:cxn modelId="{B875142C-3EF4-4B95-B589-937DE977E579}" srcId="{29B3D71E-2CEC-4988-9E68-D3C887C126C8}" destId="{C6FF7698-7845-4C38-9CC8-B2BC006F1239}" srcOrd="3" destOrd="0" parTransId="{EE16F465-8203-4385-BC6C-78E64BB586A9}" sibTransId="{51B741A2-1557-4128-8E49-29931A2B8495}"/>
    <dgm:cxn modelId="{DCA9C530-AFCE-43E4-8200-0DE978441E20}" type="presOf" srcId="{B5630AD8-3324-48AE-9907-4AEB698CC706}" destId="{4E152846-9C69-455F-851E-A8BF05801968}" srcOrd="0" destOrd="0" presId="urn:microsoft.com/office/officeart/2005/8/layout/default"/>
    <dgm:cxn modelId="{847E3732-DE0B-4B1B-B2AE-30CE0A49662A}" srcId="{29B3D71E-2CEC-4988-9E68-D3C887C126C8}" destId="{B5630AD8-3324-48AE-9907-4AEB698CC706}" srcOrd="1" destOrd="0" parTransId="{F20031D9-7A4A-43E4-A069-49D3D93A4D8D}" sibTransId="{F78267CF-D840-44B6-9B9E-4865E382D097}"/>
    <dgm:cxn modelId="{415A5A39-4AE4-494D-B873-CA3FFE5A9A46}" type="presOf" srcId="{B0431B31-B32C-4496-A36F-1FDCFEB3CFA8}" destId="{AE301C90-80B8-4166-97FC-179501643849}" srcOrd="0" destOrd="0" presId="urn:microsoft.com/office/officeart/2005/8/layout/default"/>
    <dgm:cxn modelId="{3FE87D43-2272-474F-9882-39B130EE620F}" type="presOf" srcId="{D81903DA-CA11-401C-B3FC-71B2B7AA8B48}" destId="{5E3C76B6-DD45-4C32-816D-B7EDAD5B2810}" srcOrd="0" destOrd="0" presId="urn:microsoft.com/office/officeart/2005/8/layout/default"/>
    <dgm:cxn modelId="{8CA2527F-7C5A-4B53-9D11-8CA463DBD570}" type="presOf" srcId="{711FD1E6-996D-4D12-B15F-0BC41D4BC5FB}" destId="{D5C82C07-D071-4223-AB8D-3016CFA5AB66}" srcOrd="0" destOrd="0" presId="urn:microsoft.com/office/officeart/2005/8/layout/default"/>
    <dgm:cxn modelId="{D002E993-426B-4C5E-B0A9-7B3AE4AC6323}" type="presOf" srcId="{29B3D71E-2CEC-4988-9E68-D3C887C126C8}" destId="{3F43ADEF-56F1-4EAF-9D23-380C98440358}" srcOrd="0" destOrd="0" presId="urn:microsoft.com/office/officeart/2005/8/layout/default"/>
    <dgm:cxn modelId="{CE6EB2CB-6F4B-4FD4-AD2E-36681D40134F}" type="presOf" srcId="{C6FF7698-7845-4C38-9CC8-B2BC006F1239}" destId="{C9784925-6404-4D49-B5FA-052C99C81ECE}" srcOrd="0" destOrd="0" presId="urn:microsoft.com/office/officeart/2005/8/layout/default"/>
    <dgm:cxn modelId="{53F931CF-BB96-4E4A-814D-2FB48BFCC638}" srcId="{29B3D71E-2CEC-4988-9E68-D3C887C126C8}" destId="{B0431B31-B32C-4496-A36F-1FDCFEB3CFA8}" srcOrd="4" destOrd="0" parTransId="{91412F41-D77D-4D27-8451-B6590B017D9E}" sibTransId="{CFE3F10D-BC84-43E5-ADDF-C05D1C031FEF}"/>
    <dgm:cxn modelId="{0A393AFD-C8CA-4BAC-A988-6AC2ACC32DD9}" srcId="{29B3D71E-2CEC-4988-9E68-D3C887C126C8}" destId="{711FD1E6-996D-4D12-B15F-0BC41D4BC5FB}" srcOrd="0" destOrd="0" parTransId="{CE397855-27A3-42E4-BFF7-1EA1BFB2D2F4}" sibTransId="{D872BFF5-8335-45C1-A497-521AF49CAEF9}"/>
    <dgm:cxn modelId="{0975FFBA-CE10-4927-91F1-E5AF81F0AD40}" type="presParOf" srcId="{3F43ADEF-56F1-4EAF-9D23-380C98440358}" destId="{D5C82C07-D071-4223-AB8D-3016CFA5AB66}" srcOrd="0" destOrd="0" presId="urn:microsoft.com/office/officeart/2005/8/layout/default"/>
    <dgm:cxn modelId="{553E3FD6-4355-44B0-B11B-9DA929197F3B}" type="presParOf" srcId="{3F43ADEF-56F1-4EAF-9D23-380C98440358}" destId="{070A7DA6-D059-4E0E-BB44-418ACA4CB205}" srcOrd="1" destOrd="0" presId="urn:microsoft.com/office/officeart/2005/8/layout/default"/>
    <dgm:cxn modelId="{BE4595F2-E0D6-432A-A964-15C088DFE4AE}" type="presParOf" srcId="{3F43ADEF-56F1-4EAF-9D23-380C98440358}" destId="{4E152846-9C69-455F-851E-A8BF05801968}" srcOrd="2" destOrd="0" presId="urn:microsoft.com/office/officeart/2005/8/layout/default"/>
    <dgm:cxn modelId="{73BB92E2-B0C2-4557-9A78-E942DE2C8B05}" type="presParOf" srcId="{3F43ADEF-56F1-4EAF-9D23-380C98440358}" destId="{B94B9E5E-FECF-4E90-B8D6-33B123389771}" srcOrd="3" destOrd="0" presId="urn:microsoft.com/office/officeart/2005/8/layout/default"/>
    <dgm:cxn modelId="{2C7BE8A9-0C18-4D8B-B7B8-36D0D9B4533C}" type="presParOf" srcId="{3F43ADEF-56F1-4EAF-9D23-380C98440358}" destId="{5E3C76B6-DD45-4C32-816D-B7EDAD5B2810}" srcOrd="4" destOrd="0" presId="urn:microsoft.com/office/officeart/2005/8/layout/default"/>
    <dgm:cxn modelId="{00789531-BA83-4BF3-B6B8-87B6985D8580}" type="presParOf" srcId="{3F43ADEF-56F1-4EAF-9D23-380C98440358}" destId="{75D02017-BFE3-43AA-86A7-EB132300C735}" srcOrd="5" destOrd="0" presId="urn:microsoft.com/office/officeart/2005/8/layout/default"/>
    <dgm:cxn modelId="{D6495C9B-940C-4C78-9B8D-1CE5292DBE85}" type="presParOf" srcId="{3F43ADEF-56F1-4EAF-9D23-380C98440358}" destId="{C9784925-6404-4D49-B5FA-052C99C81ECE}" srcOrd="6" destOrd="0" presId="urn:microsoft.com/office/officeart/2005/8/layout/default"/>
    <dgm:cxn modelId="{83DA4054-8E7B-406B-9AFD-5B1C17477688}" type="presParOf" srcId="{3F43ADEF-56F1-4EAF-9D23-380C98440358}" destId="{F7D7CC8C-6875-4940-BAFA-9FFA309261EF}" srcOrd="7" destOrd="0" presId="urn:microsoft.com/office/officeart/2005/8/layout/default"/>
    <dgm:cxn modelId="{EA4033C4-A4EC-4BDB-AE54-39C064CFDF92}" type="presParOf" srcId="{3F43ADEF-56F1-4EAF-9D23-380C98440358}" destId="{AE301C90-80B8-4166-97FC-17950164384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2EF770-7391-46A9-9F5E-A54F07085FFB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701E60-180B-42A8-B1CE-7CD70124826B}">
      <dgm:prSet/>
      <dgm:spPr/>
      <dgm:t>
        <a:bodyPr/>
        <a:lstStyle/>
        <a:p>
          <a:r>
            <a:rPr lang="en-US"/>
            <a:t>Se han dado pasos importantes, pero insuficientes.</a:t>
          </a:r>
        </a:p>
      </dgm:t>
    </dgm:pt>
    <dgm:pt modelId="{D7108A68-61EF-4DB6-A7F7-A8342BF8B228}" type="parTrans" cxnId="{CD55C9A8-E581-45FD-AFAB-248F3E9524E4}">
      <dgm:prSet/>
      <dgm:spPr/>
      <dgm:t>
        <a:bodyPr/>
        <a:lstStyle/>
        <a:p>
          <a:endParaRPr lang="en-US"/>
        </a:p>
      </dgm:t>
    </dgm:pt>
    <dgm:pt modelId="{4E669BC7-2BE1-42E6-A134-A432FFF2463D}" type="sibTrans" cxnId="{CD55C9A8-E581-45FD-AFAB-248F3E9524E4}">
      <dgm:prSet/>
      <dgm:spPr/>
      <dgm:t>
        <a:bodyPr/>
        <a:lstStyle/>
        <a:p>
          <a:endParaRPr lang="en-US"/>
        </a:p>
      </dgm:t>
    </dgm:pt>
    <dgm:pt modelId="{FEC960B7-F060-4C8D-9868-3DDEFDC56C81}">
      <dgm:prSet/>
      <dgm:spPr/>
      <dgm:t>
        <a:bodyPr/>
        <a:lstStyle/>
        <a:p>
          <a:r>
            <a:rPr lang="en-GB"/>
            <a:t>En el caso de Chile es una verdadera oportunidad</a:t>
          </a:r>
          <a:endParaRPr lang="en-US"/>
        </a:p>
      </dgm:t>
    </dgm:pt>
    <dgm:pt modelId="{FEBDFB96-BD11-42AB-BBA3-87C52231B68D}" type="parTrans" cxnId="{EF908357-D185-4916-A100-F2151ACEE356}">
      <dgm:prSet/>
      <dgm:spPr/>
      <dgm:t>
        <a:bodyPr/>
        <a:lstStyle/>
        <a:p>
          <a:endParaRPr lang="en-US"/>
        </a:p>
      </dgm:t>
    </dgm:pt>
    <dgm:pt modelId="{15D0569C-AFEC-46D4-8470-3ACDE0855037}" type="sibTrans" cxnId="{EF908357-D185-4916-A100-F2151ACEE356}">
      <dgm:prSet/>
      <dgm:spPr/>
      <dgm:t>
        <a:bodyPr/>
        <a:lstStyle/>
        <a:p>
          <a:endParaRPr lang="en-US"/>
        </a:p>
      </dgm:t>
    </dgm:pt>
    <dgm:pt modelId="{222E72B3-CA15-4FC9-8B3E-476FA07E6C98}">
      <dgm:prSet/>
      <dgm:spPr/>
      <dgm:t>
        <a:bodyPr/>
        <a:lstStyle/>
        <a:p>
          <a:r>
            <a:rPr lang="en-GB"/>
            <a:t>La</a:t>
          </a:r>
          <a:r>
            <a:rPr lang="en-US"/>
            <a:t> UE debe fortalecer la coherencia y la implementación real.</a:t>
          </a:r>
        </a:p>
      </dgm:t>
    </dgm:pt>
    <dgm:pt modelId="{693E3B98-5050-40F4-A941-75DCC7D5E870}" type="parTrans" cxnId="{83B86F1B-CEC8-4159-98DC-9ECC23D44CB0}">
      <dgm:prSet/>
      <dgm:spPr/>
      <dgm:t>
        <a:bodyPr/>
        <a:lstStyle/>
        <a:p>
          <a:endParaRPr lang="en-US"/>
        </a:p>
      </dgm:t>
    </dgm:pt>
    <dgm:pt modelId="{190EBEB8-477E-4BCD-BF5E-1E4FF2180474}" type="sibTrans" cxnId="{83B86F1B-CEC8-4159-98DC-9ECC23D44CB0}">
      <dgm:prSet/>
      <dgm:spPr/>
      <dgm:t>
        <a:bodyPr/>
        <a:lstStyle/>
        <a:p>
          <a:endParaRPr lang="en-US"/>
        </a:p>
      </dgm:t>
    </dgm:pt>
    <dgm:pt modelId="{A828C447-478C-420B-820F-656B18FE5484}">
      <dgm:prSet/>
      <dgm:spPr/>
      <dgm:t>
        <a:bodyPr/>
        <a:lstStyle/>
        <a:p>
          <a:r>
            <a:rPr lang="en-US" i="1" dirty="0"/>
            <a:t>Un </a:t>
          </a:r>
          <a:r>
            <a:rPr lang="en-US" i="1" dirty="0" err="1"/>
            <a:t>comercio</a:t>
          </a:r>
          <a:r>
            <a:rPr lang="en-US" i="1" dirty="0"/>
            <a:t> </a:t>
          </a:r>
          <a:r>
            <a:rPr lang="en-US" i="1" dirty="0" err="1"/>
            <a:t>verdaderamente</a:t>
          </a:r>
          <a:r>
            <a:rPr lang="en-US" i="1" dirty="0"/>
            <a:t> </a:t>
          </a:r>
          <a:r>
            <a:rPr lang="en-US" i="1" dirty="0" err="1"/>
            <a:t>inclusivo</a:t>
          </a:r>
          <a:r>
            <a:rPr lang="en-US" i="1" dirty="0"/>
            <a:t> </a:t>
          </a:r>
          <a:r>
            <a:rPr lang="en-US" i="1" dirty="0" err="1"/>
            <a:t>requiere</a:t>
          </a:r>
          <a:r>
            <a:rPr lang="en-US" i="1" dirty="0"/>
            <a:t> </a:t>
          </a:r>
          <a:r>
            <a:rPr lang="en-US" i="1" dirty="0" err="1"/>
            <a:t>compromiso</a:t>
          </a:r>
          <a:r>
            <a:rPr lang="en-US" i="1" dirty="0"/>
            <a:t> continuo</a:t>
          </a:r>
          <a:r>
            <a:rPr lang="en-GB" i="1" dirty="0"/>
            <a:t> !</a:t>
          </a:r>
          <a:endParaRPr lang="en-US" dirty="0"/>
        </a:p>
      </dgm:t>
    </dgm:pt>
    <dgm:pt modelId="{37F34D50-F3A4-44F5-A041-EC0B0FC321AD}" type="parTrans" cxnId="{5DC0EB99-6A68-4C7F-8C01-AB87C841D091}">
      <dgm:prSet/>
      <dgm:spPr/>
      <dgm:t>
        <a:bodyPr/>
        <a:lstStyle/>
        <a:p>
          <a:endParaRPr lang="en-US"/>
        </a:p>
      </dgm:t>
    </dgm:pt>
    <dgm:pt modelId="{1D1E4E66-6FF0-44FB-BB3B-D0169069E4C9}" type="sibTrans" cxnId="{5DC0EB99-6A68-4C7F-8C01-AB87C841D091}">
      <dgm:prSet/>
      <dgm:spPr/>
      <dgm:t>
        <a:bodyPr/>
        <a:lstStyle/>
        <a:p>
          <a:endParaRPr lang="en-US"/>
        </a:p>
      </dgm:t>
    </dgm:pt>
    <dgm:pt modelId="{5B2A74AD-C6B1-0948-B371-FBFACE397466}" type="pres">
      <dgm:prSet presAssocID="{FD2EF770-7391-46A9-9F5E-A54F07085FFB}" presName="outerComposite" presStyleCnt="0">
        <dgm:presLayoutVars>
          <dgm:chMax val="5"/>
          <dgm:dir/>
          <dgm:resizeHandles val="exact"/>
        </dgm:presLayoutVars>
      </dgm:prSet>
      <dgm:spPr/>
    </dgm:pt>
    <dgm:pt modelId="{DCC99EB7-019F-3042-B21A-550BF2B8DCF5}" type="pres">
      <dgm:prSet presAssocID="{FD2EF770-7391-46A9-9F5E-A54F07085FFB}" presName="dummyMaxCanvas" presStyleCnt="0">
        <dgm:presLayoutVars/>
      </dgm:prSet>
      <dgm:spPr/>
    </dgm:pt>
    <dgm:pt modelId="{155142E1-0B31-7E42-BB04-48CD6CA96945}" type="pres">
      <dgm:prSet presAssocID="{FD2EF770-7391-46A9-9F5E-A54F07085FFB}" presName="FourNodes_1" presStyleLbl="node1" presStyleIdx="0" presStyleCnt="4">
        <dgm:presLayoutVars>
          <dgm:bulletEnabled val="1"/>
        </dgm:presLayoutVars>
      </dgm:prSet>
      <dgm:spPr/>
    </dgm:pt>
    <dgm:pt modelId="{A47D23EC-1ECB-CD41-BA16-A8C292E33482}" type="pres">
      <dgm:prSet presAssocID="{FD2EF770-7391-46A9-9F5E-A54F07085FFB}" presName="FourNodes_2" presStyleLbl="node1" presStyleIdx="1" presStyleCnt="4">
        <dgm:presLayoutVars>
          <dgm:bulletEnabled val="1"/>
        </dgm:presLayoutVars>
      </dgm:prSet>
      <dgm:spPr/>
    </dgm:pt>
    <dgm:pt modelId="{CE804F7F-2DD3-E946-98EE-78881FD2CB9D}" type="pres">
      <dgm:prSet presAssocID="{FD2EF770-7391-46A9-9F5E-A54F07085FFB}" presName="FourNodes_3" presStyleLbl="node1" presStyleIdx="2" presStyleCnt="4">
        <dgm:presLayoutVars>
          <dgm:bulletEnabled val="1"/>
        </dgm:presLayoutVars>
      </dgm:prSet>
      <dgm:spPr/>
    </dgm:pt>
    <dgm:pt modelId="{C532E2E0-8E1F-6C46-9E5E-7A0837422F8C}" type="pres">
      <dgm:prSet presAssocID="{FD2EF770-7391-46A9-9F5E-A54F07085FFB}" presName="FourNodes_4" presStyleLbl="node1" presStyleIdx="3" presStyleCnt="4">
        <dgm:presLayoutVars>
          <dgm:bulletEnabled val="1"/>
        </dgm:presLayoutVars>
      </dgm:prSet>
      <dgm:spPr/>
    </dgm:pt>
    <dgm:pt modelId="{18EFC755-3BF1-B14C-9F71-820841BAB297}" type="pres">
      <dgm:prSet presAssocID="{FD2EF770-7391-46A9-9F5E-A54F07085FFB}" presName="FourConn_1-2" presStyleLbl="fgAccFollowNode1" presStyleIdx="0" presStyleCnt="3">
        <dgm:presLayoutVars>
          <dgm:bulletEnabled val="1"/>
        </dgm:presLayoutVars>
      </dgm:prSet>
      <dgm:spPr/>
    </dgm:pt>
    <dgm:pt modelId="{8974EBCE-62A1-F94A-813A-FAE51947D5A8}" type="pres">
      <dgm:prSet presAssocID="{FD2EF770-7391-46A9-9F5E-A54F07085FFB}" presName="FourConn_2-3" presStyleLbl="fgAccFollowNode1" presStyleIdx="1" presStyleCnt="3">
        <dgm:presLayoutVars>
          <dgm:bulletEnabled val="1"/>
        </dgm:presLayoutVars>
      </dgm:prSet>
      <dgm:spPr/>
    </dgm:pt>
    <dgm:pt modelId="{CE767941-C583-5743-8673-9B059545A000}" type="pres">
      <dgm:prSet presAssocID="{FD2EF770-7391-46A9-9F5E-A54F07085FFB}" presName="FourConn_3-4" presStyleLbl="fgAccFollowNode1" presStyleIdx="2" presStyleCnt="3">
        <dgm:presLayoutVars>
          <dgm:bulletEnabled val="1"/>
        </dgm:presLayoutVars>
      </dgm:prSet>
      <dgm:spPr/>
    </dgm:pt>
    <dgm:pt modelId="{ABA04F46-08DB-FF41-A2BB-CD896D4632AB}" type="pres">
      <dgm:prSet presAssocID="{FD2EF770-7391-46A9-9F5E-A54F07085FFB}" presName="FourNodes_1_text" presStyleLbl="node1" presStyleIdx="3" presStyleCnt="4">
        <dgm:presLayoutVars>
          <dgm:bulletEnabled val="1"/>
        </dgm:presLayoutVars>
      </dgm:prSet>
      <dgm:spPr/>
    </dgm:pt>
    <dgm:pt modelId="{9D5A0D3D-DF4D-E24A-BC27-BCA43ADF5550}" type="pres">
      <dgm:prSet presAssocID="{FD2EF770-7391-46A9-9F5E-A54F07085FFB}" presName="FourNodes_2_text" presStyleLbl="node1" presStyleIdx="3" presStyleCnt="4">
        <dgm:presLayoutVars>
          <dgm:bulletEnabled val="1"/>
        </dgm:presLayoutVars>
      </dgm:prSet>
      <dgm:spPr/>
    </dgm:pt>
    <dgm:pt modelId="{E765B46D-0DE8-4943-A2AD-E8E4BBAEF9A7}" type="pres">
      <dgm:prSet presAssocID="{FD2EF770-7391-46A9-9F5E-A54F07085FFB}" presName="FourNodes_3_text" presStyleLbl="node1" presStyleIdx="3" presStyleCnt="4">
        <dgm:presLayoutVars>
          <dgm:bulletEnabled val="1"/>
        </dgm:presLayoutVars>
      </dgm:prSet>
      <dgm:spPr/>
    </dgm:pt>
    <dgm:pt modelId="{A7976844-0669-B949-8782-ED645785969B}" type="pres">
      <dgm:prSet presAssocID="{FD2EF770-7391-46A9-9F5E-A54F07085FF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75CBB13-2548-814D-9A6C-8806D308E0DE}" type="presOf" srcId="{FEC960B7-F060-4C8D-9868-3DDEFDC56C81}" destId="{A47D23EC-1ECB-CD41-BA16-A8C292E33482}" srcOrd="0" destOrd="0" presId="urn:microsoft.com/office/officeart/2005/8/layout/vProcess5"/>
    <dgm:cxn modelId="{83B86F1B-CEC8-4159-98DC-9ECC23D44CB0}" srcId="{FD2EF770-7391-46A9-9F5E-A54F07085FFB}" destId="{222E72B3-CA15-4FC9-8B3E-476FA07E6C98}" srcOrd="2" destOrd="0" parTransId="{693E3B98-5050-40F4-A941-75DCC7D5E870}" sibTransId="{190EBEB8-477E-4BCD-BF5E-1E4FF2180474}"/>
    <dgm:cxn modelId="{83F5D629-F3D3-964B-AD0D-F92420106819}" type="presOf" srcId="{A828C447-478C-420B-820F-656B18FE5484}" destId="{A7976844-0669-B949-8782-ED645785969B}" srcOrd="1" destOrd="0" presId="urn:microsoft.com/office/officeart/2005/8/layout/vProcess5"/>
    <dgm:cxn modelId="{C59BFC2A-BFF2-D04D-8699-FDD38EAB5BDE}" type="presOf" srcId="{190EBEB8-477E-4BCD-BF5E-1E4FF2180474}" destId="{CE767941-C583-5743-8673-9B059545A000}" srcOrd="0" destOrd="0" presId="urn:microsoft.com/office/officeart/2005/8/layout/vProcess5"/>
    <dgm:cxn modelId="{EF908357-D185-4916-A100-F2151ACEE356}" srcId="{FD2EF770-7391-46A9-9F5E-A54F07085FFB}" destId="{FEC960B7-F060-4C8D-9868-3DDEFDC56C81}" srcOrd="1" destOrd="0" parTransId="{FEBDFB96-BD11-42AB-BBA3-87C52231B68D}" sibTransId="{15D0569C-AFEC-46D4-8470-3ACDE0855037}"/>
    <dgm:cxn modelId="{368B095A-3FE6-804E-9F58-A3C7F0DB0297}" type="presOf" srcId="{FEC960B7-F060-4C8D-9868-3DDEFDC56C81}" destId="{9D5A0D3D-DF4D-E24A-BC27-BCA43ADF5550}" srcOrd="1" destOrd="0" presId="urn:microsoft.com/office/officeart/2005/8/layout/vProcess5"/>
    <dgm:cxn modelId="{412F8D80-EB14-694A-93FC-2C5065BF2D21}" type="presOf" srcId="{A828C447-478C-420B-820F-656B18FE5484}" destId="{C532E2E0-8E1F-6C46-9E5E-7A0837422F8C}" srcOrd="0" destOrd="0" presId="urn:microsoft.com/office/officeart/2005/8/layout/vProcess5"/>
    <dgm:cxn modelId="{565FEB97-BE62-454D-B4A0-7C9067DCAFCE}" type="presOf" srcId="{10701E60-180B-42A8-B1CE-7CD70124826B}" destId="{ABA04F46-08DB-FF41-A2BB-CD896D4632AB}" srcOrd="1" destOrd="0" presId="urn:microsoft.com/office/officeart/2005/8/layout/vProcess5"/>
    <dgm:cxn modelId="{5DC0EB99-6A68-4C7F-8C01-AB87C841D091}" srcId="{FD2EF770-7391-46A9-9F5E-A54F07085FFB}" destId="{A828C447-478C-420B-820F-656B18FE5484}" srcOrd="3" destOrd="0" parTransId="{37F34D50-F3A4-44F5-A041-EC0B0FC321AD}" sibTransId="{1D1E4E66-6FF0-44FB-BB3B-D0169069E4C9}"/>
    <dgm:cxn modelId="{1836159C-23B3-894E-B863-429FB41D35E6}" type="presOf" srcId="{FD2EF770-7391-46A9-9F5E-A54F07085FFB}" destId="{5B2A74AD-C6B1-0948-B371-FBFACE397466}" srcOrd="0" destOrd="0" presId="urn:microsoft.com/office/officeart/2005/8/layout/vProcess5"/>
    <dgm:cxn modelId="{7EB0769C-2FC3-ED44-B239-33658501275D}" type="presOf" srcId="{10701E60-180B-42A8-B1CE-7CD70124826B}" destId="{155142E1-0B31-7E42-BB04-48CD6CA96945}" srcOrd="0" destOrd="0" presId="urn:microsoft.com/office/officeart/2005/8/layout/vProcess5"/>
    <dgm:cxn modelId="{39B9F4A2-3655-ED40-A105-10163B446B8F}" type="presOf" srcId="{15D0569C-AFEC-46D4-8470-3ACDE0855037}" destId="{8974EBCE-62A1-F94A-813A-FAE51947D5A8}" srcOrd="0" destOrd="0" presId="urn:microsoft.com/office/officeart/2005/8/layout/vProcess5"/>
    <dgm:cxn modelId="{CD55C9A8-E581-45FD-AFAB-248F3E9524E4}" srcId="{FD2EF770-7391-46A9-9F5E-A54F07085FFB}" destId="{10701E60-180B-42A8-B1CE-7CD70124826B}" srcOrd="0" destOrd="0" parTransId="{D7108A68-61EF-4DB6-A7F7-A8342BF8B228}" sibTransId="{4E669BC7-2BE1-42E6-A134-A432FFF2463D}"/>
    <dgm:cxn modelId="{A273E4C5-1A36-2F45-BA35-F7C8C3CFFAF8}" type="presOf" srcId="{4E669BC7-2BE1-42E6-A134-A432FFF2463D}" destId="{18EFC755-3BF1-B14C-9F71-820841BAB297}" srcOrd="0" destOrd="0" presId="urn:microsoft.com/office/officeart/2005/8/layout/vProcess5"/>
    <dgm:cxn modelId="{D9BC55E2-A977-F84F-9148-7E7209076076}" type="presOf" srcId="{222E72B3-CA15-4FC9-8B3E-476FA07E6C98}" destId="{E765B46D-0DE8-4943-A2AD-E8E4BBAEF9A7}" srcOrd="1" destOrd="0" presId="urn:microsoft.com/office/officeart/2005/8/layout/vProcess5"/>
    <dgm:cxn modelId="{5FA4D5F6-A396-C144-8C8E-49947FA359ED}" type="presOf" srcId="{222E72B3-CA15-4FC9-8B3E-476FA07E6C98}" destId="{CE804F7F-2DD3-E946-98EE-78881FD2CB9D}" srcOrd="0" destOrd="0" presId="urn:microsoft.com/office/officeart/2005/8/layout/vProcess5"/>
    <dgm:cxn modelId="{64DDAD6D-A2D5-6E4B-B228-E1D4B965158F}" type="presParOf" srcId="{5B2A74AD-C6B1-0948-B371-FBFACE397466}" destId="{DCC99EB7-019F-3042-B21A-550BF2B8DCF5}" srcOrd="0" destOrd="0" presId="urn:microsoft.com/office/officeart/2005/8/layout/vProcess5"/>
    <dgm:cxn modelId="{337ECEF2-DCC2-894D-AA9F-F75EBBD1D020}" type="presParOf" srcId="{5B2A74AD-C6B1-0948-B371-FBFACE397466}" destId="{155142E1-0B31-7E42-BB04-48CD6CA96945}" srcOrd="1" destOrd="0" presId="urn:microsoft.com/office/officeart/2005/8/layout/vProcess5"/>
    <dgm:cxn modelId="{0450540F-C981-1F47-9B6E-25F8560CE9E8}" type="presParOf" srcId="{5B2A74AD-C6B1-0948-B371-FBFACE397466}" destId="{A47D23EC-1ECB-CD41-BA16-A8C292E33482}" srcOrd="2" destOrd="0" presId="urn:microsoft.com/office/officeart/2005/8/layout/vProcess5"/>
    <dgm:cxn modelId="{7D76301D-1849-1542-AE85-613833507C4F}" type="presParOf" srcId="{5B2A74AD-C6B1-0948-B371-FBFACE397466}" destId="{CE804F7F-2DD3-E946-98EE-78881FD2CB9D}" srcOrd="3" destOrd="0" presId="urn:microsoft.com/office/officeart/2005/8/layout/vProcess5"/>
    <dgm:cxn modelId="{2FBEA42F-75F8-8D47-BEC4-9A4BDC55E423}" type="presParOf" srcId="{5B2A74AD-C6B1-0948-B371-FBFACE397466}" destId="{C532E2E0-8E1F-6C46-9E5E-7A0837422F8C}" srcOrd="4" destOrd="0" presId="urn:microsoft.com/office/officeart/2005/8/layout/vProcess5"/>
    <dgm:cxn modelId="{DB20D32C-FC3B-5B41-ABA5-76174BC62B5C}" type="presParOf" srcId="{5B2A74AD-C6B1-0948-B371-FBFACE397466}" destId="{18EFC755-3BF1-B14C-9F71-820841BAB297}" srcOrd="5" destOrd="0" presId="urn:microsoft.com/office/officeart/2005/8/layout/vProcess5"/>
    <dgm:cxn modelId="{77DC76C8-E2DC-A044-8A8C-9F55C39E58B9}" type="presParOf" srcId="{5B2A74AD-C6B1-0948-B371-FBFACE397466}" destId="{8974EBCE-62A1-F94A-813A-FAE51947D5A8}" srcOrd="6" destOrd="0" presId="urn:microsoft.com/office/officeart/2005/8/layout/vProcess5"/>
    <dgm:cxn modelId="{35553ECA-96C0-F74D-A9D1-B1565E395064}" type="presParOf" srcId="{5B2A74AD-C6B1-0948-B371-FBFACE397466}" destId="{CE767941-C583-5743-8673-9B059545A000}" srcOrd="7" destOrd="0" presId="urn:microsoft.com/office/officeart/2005/8/layout/vProcess5"/>
    <dgm:cxn modelId="{53D99AE5-25BD-6642-B219-97C7FE84D903}" type="presParOf" srcId="{5B2A74AD-C6B1-0948-B371-FBFACE397466}" destId="{ABA04F46-08DB-FF41-A2BB-CD896D4632AB}" srcOrd="8" destOrd="0" presId="urn:microsoft.com/office/officeart/2005/8/layout/vProcess5"/>
    <dgm:cxn modelId="{0992CF7D-8A0A-0F43-9A83-6D5E6AD6128B}" type="presParOf" srcId="{5B2A74AD-C6B1-0948-B371-FBFACE397466}" destId="{9D5A0D3D-DF4D-E24A-BC27-BCA43ADF5550}" srcOrd="9" destOrd="0" presId="urn:microsoft.com/office/officeart/2005/8/layout/vProcess5"/>
    <dgm:cxn modelId="{823E1B2A-0BAD-3A48-8145-9A126209B4FB}" type="presParOf" srcId="{5B2A74AD-C6B1-0948-B371-FBFACE397466}" destId="{E765B46D-0DE8-4943-A2AD-E8E4BBAEF9A7}" srcOrd="10" destOrd="0" presId="urn:microsoft.com/office/officeart/2005/8/layout/vProcess5"/>
    <dgm:cxn modelId="{03403B28-5621-0346-8801-C306D4536E0B}" type="presParOf" srcId="{5B2A74AD-C6B1-0948-B371-FBFACE397466}" destId="{A7976844-0669-B949-8782-ED645785969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08181-257B-4941-B226-E13C05D2DE0E}">
      <dsp:nvSpPr>
        <dsp:cNvPr id="0" name=""/>
        <dsp:cNvSpPr/>
      </dsp:nvSpPr>
      <dsp:spPr>
        <a:xfrm>
          <a:off x="3447565" y="0"/>
          <a:ext cx="4670491" cy="467049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29AB8-D9EB-4358-BB7D-C994ED76450D}">
      <dsp:nvSpPr>
        <dsp:cNvPr id="0" name=""/>
        <dsp:cNvSpPr/>
      </dsp:nvSpPr>
      <dsp:spPr>
        <a:xfrm>
          <a:off x="3891261" y="443696"/>
          <a:ext cx="1821491" cy="1821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El comercio internacional no es neutral al género.</a:t>
          </a:r>
        </a:p>
      </dsp:txBody>
      <dsp:txXfrm>
        <a:off x="3980179" y="532614"/>
        <a:ext cx="1643655" cy="1643655"/>
      </dsp:txXfrm>
    </dsp:sp>
    <dsp:sp modelId="{9140CCE8-8E35-42F3-AA90-F0AD1A42B128}">
      <dsp:nvSpPr>
        <dsp:cNvPr id="0" name=""/>
        <dsp:cNvSpPr/>
      </dsp:nvSpPr>
      <dsp:spPr>
        <a:xfrm>
          <a:off x="5852867" y="443696"/>
          <a:ext cx="1821491" cy="1821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Puede generar oportunidades o reforzar desigualdades.</a:t>
          </a:r>
        </a:p>
      </dsp:txBody>
      <dsp:txXfrm>
        <a:off x="5941785" y="532614"/>
        <a:ext cx="1643655" cy="1643655"/>
      </dsp:txXfrm>
    </dsp:sp>
    <dsp:sp modelId="{0DC84609-8468-477D-BDC5-C737FFA4923F}">
      <dsp:nvSpPr>
        <dsp:cNvPr id="0" name=""/>
        <dsp:cNvSpPr/>
      </dsp:nvSpPr>
      <dsp:spPr>
        <a:xfrm>
          <a:off x="3891261" y="2405302"/>
          <a:ext cx="1821491" cy="1821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 requiere enfoque de género para políticas más inclusivas.</a:t>
          </a:r>
        </a:p>
      </dsp:txBody>
      <dsp:txXfrm>
        <a:off x="3980179" y="2494220"/>
        <a:ext cx="1643655" cy="1643655"/>
      </dsp:txXfrm>
    </dsp:sp>
    <dsp:sp modelId="{C2A4914C-8BEC-4706-BCF5-C0893E5B69B0}">
      <dsp:nvSpPr>
        <dsp:cNvPr id="0" name=""/>
        <dsp:cNvSpPr/>
      </dsp:nvSpPr>
      <dsp:spPr>
        <a:xfrm>
          <a:off x="5852867" y="2405302"/>
          <a:ext cx="1821491" cy="1821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Cerrar las brechas de género tiene sentido desde el punto de vista económico.</a:t>
          </a:r>
          <a:endParaRPr lang="en-US" sz="1600" kern="1200"/>
        </a:p>
      </dsp:txBody>
      <dsp:txXfrm>
        <a:off x="5941785" y="2494220"/>
        <a:ext cx="1643655" cy="1643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1049E-F2E4-4F0B-AE2D-884EE8A32E3D}">
      <dsp:nvSpPr>
        <dsp:cNvPr id="0" name=""/>
        <dsp:cNvSpPr/>
      </dsp:nvSpPr>
      <dsp:spPr>
        <a:xfrm>
          <a:off x="0" y="0"/>
          <a:ext cx="8756029" cy="971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</a:t>
          </a:r>
          <a:r>
            <a:rPr lang="en-GB" sz="1800" b="0" i="0" kern="1200"/>
            <a:t>n sus roles como trabajadoras, líderas empresariales y consumidoras. </a:t>
          </a:r>
          <a:endParaRPr lang="en-US" sz="1800" kern="1200"/>
        </a:p>
      </dsp:txBody>
      <dsp:txXfrm>
        <a:off x="28444" y="28444"/>
        <a:ext cx="7626012" cy="914269"/>
      </dsp:txXfrm>
    </dsp:sp>
    <dsp:sp modelId="{EB5A8444-EE03-42E7-96C4-8BEA3C1F9669}">
      <dsp:nvSpPr>
        <dsp:cNvPr id="0" name=""/>
        <dsp:cNvSpPr/>
      </dsp:nvSpPr>
      <dsp:spPr>
        <a:xfrm>
          <a:off x="733317" y="1147732"/>
          <a:ext cx="8756029" cy="971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Estudios de la OCDE muestran que, es menos probable que las mujeres trabajen en empleos que estén directamente relacionados con el comercio. </a:t>
          </a:r>
          <a:endParaRPr lang="en-US" sz="1800" kern="1200"/>
        </a:p>
      </dsp:txBody>
      <dsp:txXfrm>
        <a:off x="761761" y="1176176"/>
        <a:ext cx="7334571" cy="914269"/>
      </dsp:txXfrm>
    </dsp:sp>
    <dsp:sp modelId="{655F5634-B11A-4BC4-8D59-51535AFA05CE}">
      <dsp:nvSpPr>
        <dsp:cNvPr id="0" name=""/>
        <dsp:cNvSpPr/>
      </dsp:nvSpPr>
      <dsp:spPr>
        <a:xfrm>
          <a:off x="1455689" y="2295464"/>
          <a:ext cx="8756029" cy="9711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</a:t>
          </a:r>
          <a:r>
            <a:rPr lang="en-GB" sz="1800" b="0" i="0" kern="1200"/>
            <a:t>as mujeres tienden a trabajar más en los servicios, y en industrias menos comercializadas, como la salud, la educación y la administración pública. </a:t>
          </a:r>
          <a:endParaRPr lang="en-US" sz="1800" kern="1200"/>
        </a:p>
      </dsp:txBody>
      <dsp:txXfrm>
        <a:off x="1484133" y="2323908"/>
        <a:ext cx="7345516" cy="914269"/>
      </dsp:txXfrm>
    </dsp:sp>
    <dsp:sp modelId="{379A65B1-2A52-4C0C-828D-B10C329223AF}">
      <dsp:nvSpPr>
        <dsp:cNvPr id="0" name=""/>
        <dsp:cNvSpPr/>
      </dsp:nvSpPr>
      <dsp:spPr>
        <a:xfrm>
          <a:off x="2189007" y="3443196"/>
          <a:ext cx="8756029" cy="971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Las diferencias salariales entre hombres y mujeres son mayores en los empleos mejor remunerados dedicados al comercio</a:t>
          </a:r>
          <a:endParaRPr lang="en-US" sz="1800" kern="1200"/>
        </a:p>
      </dsp:txBody>
      <dsp:txXfrm>
        <a:off x="2217451" y="3471640"/>
        <a:ext cx="7334571" cy="914269"/>
      </dsp:txXfrm>
    </dsp:sp>
    <dsp:sp modelId="{21D721EF-91D6-480E-984F-8DF01CAD8045}">
      <dsp:nvSpPr>
        <dsp:cNvPr id="0" name=""/>
        <dsp:cNvSpPr/>
      </dsp:nvSpPr>
      <dsp:spPr>
        <a:xfrm>
          <a:off x="8124776" y="743818"/>
          <a:ext cx="631252" cy="631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266808" y="743818"/>
        <a:ext cx="347188" cy="475017"/>
      </dsp:txXfrm>
    </dsp:sp>
    <dsp:sp modelId="{5822BC00-F218-4620-9CE3-CE7657394A9E}">
      <dsp:nvSpPr>
        <dsp:cNvPr id="0" name=""/>
        <dsp:cNvSpPr/>
      </dsp:nvSpPr>
      <dsp:spPr>
        <a:xfrm>
          <a:off x="8858094" y="1891550"/>
          <a:ext cx="631252" cy="631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000126" y="1891550"/>
        <a:ext cx="347188" cy="475017"/>
      </dsp:txXfrm>
    </dsp:sp>
    <dsp:sp modelId="{98B1EC83-FF8D-4CF9-A557-4CCD71AB8AF8}">
      <dsp:nvSpPr>
        <dsp:cNvPr id="0" name=""/>
        <dsp:cNvSpPr/>
      </dsp:nvSpPr>
      <dsp:spPr>
        <a:xfrm>
          <a:off x="9580466" y="3039282"/>
          <a:ext cx="631252" cy="631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722498" y="3039282"/>
        <a:ext cx="347188" cy="475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5021-6C08-8C45-B519-B061D9F06F79}">
      <dsp:nvSpPr>
        <dsp:cNvPr id="0" name=""/>
        <dsp:cNvSpPr/>
      </dsp:nvSpPr>
      <dsp:spPr>
        <a:xfrm>
          <a:off x="0" y="687418"/>
          <a:ext cx="6949440" cy="1070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Inclusión progresiva de la perspectiva de género en la </a:t>
          </a:r>
          <a:r>
            <a:rPr lang="es-ES" sz="15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politica</a:t>
          </a:r>
          <a:r>
            <a:rPr lang="es-ES" sz="1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comercial: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Los tratados de la UE establecen la igualdad como un principio fundamental (art. 8 y 21 de TFUE y TUE). Los primeros acuerdos eran “ciegos al género”</a:t>
          </a: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2260" y="739678"/>
        <a:ext cx="6844920" cy="966030"/>
      </dsp:txXfrm>
    </dsp:sp>
    <dsp:sp modelId="{B16A1B23-393A-3942-8C27-15B106A411C8}">
      <dsp:nvSpPr>
        <dsp:cNvPr id="0" name=""/>
        <dsp:cNvSpPr/>
      </dsp:nvSpPr>
      <dsp:spPr>
        <a:xfrm>
          <a:off x="0" y="1801168"/>
          <a:ext cx="6949440" cy="107055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La Estrategia de la UE para la Igualdad de Género 2020-2025 hace hincapié en el empoderamiento económico de las mujeres como un ámbito clave de acción exterior. </a:t>
          </a:r>
          <a:endParaRPr lang="en-US" sz="1500" kern="1200"/>
        </a:p>
      </dsp:txBody>
      <dsp:txXfrm>
        <a:off x="52260" y="1853428"/>
        <a:ext cx="6844920" cy="966030"/>
      </dsp:txXfrm>
    </dsp:sp>
    <dsp:sp modelId="{ADBD31AE-9FDF-394E-AE31-6C68D523A239}">
      <dsp:nvSpPr>
        <dsp:cNvPr id="0" name=""/>
        <dsp:cNvSpPr/>
      </dsp:nvSpPr>
      <dsp:spPr>
        <a:xfrm>
          <a:off x="0" y="2914919"/>
          <a:ext cx="6949440" cy="107055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El Parlamento Europeo apoya esta política y ha pedido que se refuerce (2018).</a:t>
          </a:r>
          <a:endParaRPr lang="en-US" sz="1500" kern="1200"/>
        </a:p>
      </dsp:txBody>
      <dsp:txXfrm>
        <a:off x="52260" y="2967179"/>
        <a:ext cx="6844920" cy="966030"/>
      </dsp:txXfrm>
    </dsp:sp>
    <dsp:sp modelId="{10AC2E0E-DA6A-49C1-BB37-536777DBBC9C}">
      <dsp:nvSpPr>
        <dsp:cNvPr id="0" name=""/>
        <dsp:cNvSpPr/>
      </dsp:nvSpPr>
      <dsp:spPr>
        <a:xfrm>
          <a:off x="0" y="4028669"/>
          <a:ext cx="6949440" cy="107055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dirty="0"/>
            <a:t>La Unión Europea (UE) </a:t>
          </a:r>
          <a:r>
            <a:rPr lang="en-GB" sz="1500" b="0" i="0" kern="1200" dirty="0" err="1"/>
            <a:t>está</a:t>
          </a:r>
          <a:r>
            <a:rPr lang="en-GB" sz="1500" b="0" i="0" kern="1200" dirty="0"/>
            <a:t> </a:t>
          </a:r>
          <a:r>
            <a:rPr lang="en-GB" sz="1500" b="0" i="0" kern="1200" dirty="0" err="1"/>
            <a:t>integrando</a:t>
          </a:r>
          <a:r>
            <a:rPr lang="en-GB" sz="1500" b="0" i="0" kern="1200" dirty="0"/>
            <a:t> </a:t>
          </a:r>
          <a:r>
            <a:rPr lang="en-GB" sz="1500" b="0" i="0" kern="1200" dirty="0" err="1"/>
            <a:t>activamente</a:t>
          </a:r>
          <a:r>
            <a:rPr lang="en-GB" sz="1500" b="0" i="0" kern="1200" dirty="0"/>
            <a:t> la </a:t>
          </a:r>
          <a:r>
            <a:rPr lang="en-GB" sz="1500" b="0" i="0" kern="1200" dirty="0" err="1"/>
            <a:t>igualdad</a:t>
          </a:r>
          <a:r>
            <a:rPr lang="en-GB" sz="1500" b="0" i="0" kern="1200" dirty="0"/>
            <a:t> de </a:t>
          </a:r>
          <a:r>
            <a:rPr lang="en-GB" sz="1500" b="0" i="0" kern="1200" dirty="0" err="1"/>
            <a:t>género</a:t>
          </a:r>
          <a:r>
            <a:rPr lang="en-GB" sz="1500" b="0" i="0" kern="1200" dirty="0"/>
            <a:t> </a:t>
          </a:r>
          <a:r>
            <a:rPr lang="en-GB" sz="1500" b="0" i="0" kern="1200" dirty="0" err="1"/>
            <a:t>en</a:t>
          </a:r>
          <a:r>
            <a:rPr lang="en-GB" sz="1500" b="0" i="0" kern="1200" dirty="0"/>
            <a:t> sus </a:t>
          </a:r>
          <a:r>
            <a:rPr lang="en-GB" sz="1500" b="0" i="0" kern="1200" dirty="0" err="1"/>
            <a:t>políticas</a:t>
          </a:r>
          <a:r>
            <a:rPr lang="en-GB" sz="1500" b="0" i="0" kern="1200" dirty="0"/>
            <a:t> </a:t>
          </a:r>
          <a:r>
            <a:rPr lang="en-GB" sz="1500" b="0" i="0" kern="1200" dirty="0" err="1"/>
            <a:t>comerciales</a:t>
          </a:r>
          <a:r>
            <a:rPr lang="en-GB" sz="1500" b="0" i="0" kern="1200" dirty="0"/>
            <a:t>, </a:t>
          </a:r>
          <a:r>
            <a:rPr lang="en-GB" sz="1500" b="0" i="0" kern="1200" dirty="0" err="1"/>
            <a:t>reconociendo</a:t>
          </a:r>
          <a:r>
            <a:rPr lang="en-GB" sz="1500" b="0" i="0" kern="1200" dirty="0"/>
            <a:t> </a:t>
          </a:r>
          <a:r>
            <a:rPr lang="en-GB" sz="1500" b="0" i="0" kern="1200" dirty="0" err="1"/>
            <a:t>el</a:t>
          </a:r>
          <a:r>
            <a:rPr lang="en-GB" sz="1500" b="0" i="0" kern="1200" dirty="0"/>
            <a:t> </a:t>
          </a:r>
          <a:r>
            <a:rPr lang="en-GB" sz="1500" b="0" i="0" kern="1200" dirty="0" err="1"/>
            <a:t>impacto</a:t>
          </a:r>
          <a:r>
            <a:rPr lang="en-GB" sz="1500" b="0" i="0" kern="1200" dirty="0"/>
            <a:t> </a:t>
          </a:r>
          <a:r>
            <a:rPr lang="en-GB" sz="1500" b="0" i="0" kern="1200" dirty="0" err="1"/>
            <a:t>desigual</a:t>
          </a:r>
          <a:r>
            <a:rPr lang="en-GB" sz="1500" b="0" i="0" kern="1200" dirty="0"/>
            <a:t> del </a:t>
          </a:r>
          <a:r>
            <a:rPr lang="en-GB" sz="1500" b="0" i="0" kern="1200" dirty="0" err="1"/>
            <a:t>comercio</a:t>
          </a:r>
          <a:r>
            <a:rPr lang="en-GB" sz="1500" b="0" i="0" kern="1200" dirty="0"/>
            <a:t> </a:t>
          </a:r>
          <a:r>
            <a:rPr lang="en-GB" sz="1500" b="0" i="0" kern="1200" dirty="0" err="1"/>
            <a:t>en</a:t>
          </a:r>
          <a:r>
            <a:rPr lang="en-GB" sz="1500" b="0" i="0" kern="1200" dirty="0"/>
            <a:t> las </a:t>
          </a:r>
          <a:r>
            <a:rPr lang="en-GB" sz="1500" b="0" i="0" kern="1200" dirty="0" err="1"/>
            <a:t>mujeres</a:t>
          </a:r>
          <a:r>
            <a:rPr lang="en-GB" sz="1500" b="0" i="0" kern="1200" dirty="0"/>
            <a:t> y </a:t>
          </a:r>
          <a:r>
            <a:rPr lang="en-GB" sz="1500" b="0" i="0" kern="1200" dirty="0" err="1"/>
            <a:t>los</a:t>
          </a:r>
          <a:r>
            <a:rPr lang="en-GB" sz="1500" b="0" i="0" kern="1200" dirty="0"/>
            <a:t> hombres. </a:t>
          </a:r>
          <a:endParaRPr lang="en-US" sz="1500" kern="1200" dirty="0"/>
        </a:p>
      </dsp:txBody>
      <dsp:txXfrm>
        <a:off x="52260" y="4080929"/>
        <a:ext cx="6844920" cy="966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A1F9-96CE-4303-AA18-0AF88180AAF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Disposiciones de género en su mayoría no vinculantes.</a:t>
          </a:r>
        </a:p>
      </dsp:txBody>
      <dsp:txXfrm>
        <a:off x="1748064" y="2975"/>
        <a:ext cx="3342605" cy="2005563"/>
      </dsp:txXfrm>
    </dsp:sp>
    <dsp:sp modelId="{0C581CC1-1EA9-490A-9C17-FFD8319F3C96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Falta de mecanismos claros de implementación y monitoreo.</a:t>
          </a:r>
        </a:p>
      </dsp:txBody>
      <dsp:txXfrm>
        <a:off x="5424930" y="2975"/>
        <a:ext cx="3342605" cy="2005563"/>
      </dsp:txXfrm>
    </dsp:sp>
    <dsp:sp modelId="{7E7D7DAE-8233-4416-A237-2E5BC9AE435C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Brecha entre el discurso político y la práctica concreta.</a:t>
          </a:r>
        </a:p>
      </dsp:txBody>
      <dsp:txXfrm>
        <a:off x="3586497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2C07-D071-4223-AB8D-3016CFA5AB66}">
      <dsp:nvSpPr>
        <dsp:cNvPr id="0" name=""/>
        <dsp:cNvSpPr/>
      </dsp:nvSpPr>
      <dsp:spPr>
        <a:xfrm>
          <a:off x="531064" y="3527"/>
          <a:ext cx="1838192" cy="1102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kern="1200"/>
            <a:t>Las Partes se basan en :</a:t>
          </a:r>
          <a:endParaRPr lang="en-US" sz="900" kern="1200"/>
        </a:p>
      </dsp:txBody>
      <dsp:txXfrm>
        <a:off x="531064" y="3527"/>
        <a:ext cx="1838192" cy="1102915"/>
      </dsp:txXfrm>
    </dsp:sp>
    <dsp:sp modelId="{4E152846-9C69-455F-851E-A8BF05801968}">
      <dsp:nvSpPr>
        <dsp:cNvPr id="0" name=""/>
        <dsp:cNvSpPr/>
      </dsp:nvSpPr>
      <dsp:spPr>
        <a:xfrm>
          <a:off x="531064" y="1290262"/>
          <a:ext cx="1838192" cy="1102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1" kern="1200"/>
            <a:t>Agenda 2030 </a:t>
          </a:r>
          <a:r>
            <a:rPr lang="es-ES_tradnl" sz="900" kern="1200"/>
            <a:t>y los ODS (Objetivo 5)</a:t>
          </a:r>
          <a:br>
            <a:rPr lang="es-ES_tradnl" sz="900" kern="1200"/>
          </a:br>
          <a:r>
            <a:rPr lang="es-ES_tradnl" sz="900" kern="1200"/>
            <a:t>Declaración Conjunta sobre Comercio y Derechos de las Mujeres con ocasión de la </a:t>
          </a:r>
          <a:r>
            <a:rPr lang="es-ES_tradnl" sz="900" b="1" kern="1200"/>
            <a:t>Conferencia Ministerial de la OMC </a:t>
          </a:r>
          <a:r>
            <a:rPr lang="es-ES_tradnl" sz="900" kern="1200"/>
            <a:t>en Buenos Aires en Diciembre 2017</a:t>
          </a:r>
          <a:endParaRPr lang="en-US" sz="900" kern="1200"/>
        </a:p>
      </dsp:txBody>
      <dsp:txXfrm>
        <a:off x="531064" y="1290262"/>
        <a:ext cx="1838192" cy="1102915"/>
      </dsp:txXfrm>
    </dsp:sp>
    <dsp:sp modelId="{5E3C76B6-DD45-4C32-816D-B7EDAD5B2810}">
      <dsp:nvSpPr>
        <dsp:cNvPr id="0" name=""/>
        <dsp:cNvSpPr/>
      </dsp:nvSpPr>
      <dsp:spPr>
        <a:xfrm>
          <a:off x="531064" y="2576996"/>
          <a:ext cx="1838192" cy="1102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kern="1200"/>
            <a:t>Declaración y </a:t>
          </a:r>
          <a:r>
            <a:rPr lang="es-ES_tradnl" sz="900" b="1" kern="1200"/>
            <a:t>Plataforma de Beijing</a:t>
          </a:r>
          <a:r>
            <a:rPr lang="es-ES_tradnl" sz="900" kern="1200"/>
            <a:t>, en particular el acceso a los recursos, al empleo, a los mercados y al comercio.</a:t>
          </a:r>
          <a:endParaRPr lang="en-US" sz="900" kern="1200"/>
        </a:p>
      </dsp:txBody>
      <dsp:txXfrm>
        <a:off x="531064" y="2576996"/>
        <a:ext cx="1838192" cy="1102915"/>
      </dsp:txXfrm>
    </dsp:sp>
    <dsp:sp modelId="{C9784925-6404-4D49-B5FA-052C99C81ECE}">
      <dsp:nvSpPr>
        <dsp:cNvPr id="0" name=""/>
        <dsp:cNvSpPr/>
      </dsp:nvSpPr>
      <dsp:spPr>
        <a:xfrm>
          <a:off x="531064" y="3863731"/>
          <a:ext cx="1838192" cy="1102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1" kern="1200"/>
            <a:t>Rol sector privado </a:t>
          </a:r>
          <a:r>
            <a:rPr lang="es-ES_tradnl" sz="900" kern="1200"/>
            <a:t>en el fomento de la igualdad de género.</a:t>
          </a:r>
          <a:endParaRPr lang="en-US" sz="900" kern="1200"/>
        </a:p>
      </dsp:txBody>
      <dsp:txXfrm>
        <a:off x="531064" y="3863731"/>
        <a:ext cx="1838192" cy="1102915"/>
      </dsp:txXfrm>
    </dsp:sp>
    <dsp:sp modelId="{AE301C90-80B8-4166-97FC-179501643849}">
      <dsp:nvSpPr>
        <dsp:cNvPr id="0" name=""/>
        <dsp:cNvSpPr/>
      </dsp:nvSpPr>
      <dsp:spPr>
        <a:xfrm>
          <a:off x="531064" y="5150466"/>
          <a:ext cx="1838192" cy="1102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kern="1200"/>
            <a:t>Las </a:t>
          </a:r>
          <a:r>
            <a:rPr lang="es-ES_tradnl" sz="900" b="1" kern="1200"/>
            <a:t>convenciones</a:t>
          </a:r>
          <a:r>
            <a:rPr lang="es-ES_tradnl" sz="900" kern="1200"/>
            <a:t> pertinentes de la </a:t>
          </a:r>
          <a:r>
            <a:rPr lang="es-ES_tradnl" sz="900" b="1" kern="1200"/>
            <a:t>OIT </a:t>
          </a:r>
          <a:r>
            <a:rPr lang="es-ES_tradnl" sz="900" kern="1200"/>
            <a:t>(176 y 183).</a:t>
          </a:r>
          <a:endParaRPr lang="en-US" sz="900" kern="1200"/>
        </a:p>
      </dsp:txBody>
      <dsp:txXfrm>
        <a:off x="531064" y="5150466"/>
        <a:ext cx="1838192" cy="1102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142E1-0B31-7E42-BB04-48CD6CA96945}">
      <dsp:nvSpPr>
        <dsp:cNvPr id="0" name=""/>
        <dsp:cNvSpPr/>
      </dsp:nvSpPr>
      <dsp:spPr>
        <a:xfrm>
          <a:off x="0" y="0"/>
          <a:ext cx="4252151" cy="77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 han dado pasos importantes, pero insuficientes.</a:t>
          </a:r>
        </a:p>
      </dsp:txBody>
      <dsp:txXfrm>
        <a:off x="22779" y="22779"/>
        <a:ext cx="3347214" cy="732160"/>
      </dsp:txXfrm>
    </dsp:sp>
    <dsp:sp modelId="{A47D23EC-1ECB-CD41-BA16-A8C292E33482}">
      <dsp:nvSpPr>
        <dsp:cNvPr id="0" name=""/>
        <dsp:cNvSpPr/>
      </dsp:nvSpPr>
      <dsp:spPr>
        <a:xfrm>
          <a:off x="356117" y="919121"/>
          <a:ext cx="4252151" cy="77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En el caso de Chile es una verdadera oportunidad</a:t>
          </a:r>
          <a:endParaRPr lang="en-US" sz="1500" kern="1200"/>
        </a:p>
      </dsp:txBody>
      <dsp:txXfrm>
        <a:off x="378896" y="941900"/>
        <a:ext cx="3344958" cy="732160"/>
      </dsp:txXfrm>
    </dsp:sp>
    <dsp:sp modelId="{CE804F7F-2DD3-E946-98EE-78881FD2CB9D}">
      <dsp:nvSpPr>
        <dsp:cNvPr id="0" name=""/>
        <dsp:cNvSpPr/>
      </dsp:nvSpPr>
      <dsp:spPr>
        <a:xfrm>
          <a:off x="706920" y="1838243"/>
          <a:ext cx="4252151" cy="77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La</a:t>
          </a:r>
          <a:r>
            <a:rPr lang="en-US" sz="1500" kern="1200"/>
            <a:t> UE debe fortalecer la coherencia y la implementación real.</a:t>
          </a:r>
        </a:p>
      </dsp:txBody>
      <dsp:txXfrm>
        <a:off x="729699" y="1861022"/>
        <a:ext cx="3350273" cy="732160"/>
      </dsp:txXfrm>
    </dsp:sp>
    <dsp:sp modelId="{C532E2E0-8E1F-6C46-9E5E-7A0837422F8C}">
      <dsp:nvSpPr>
        <dsp:cNvPr id="0" name=""/>
        <dsp:cNvSpPr/>
      </dsp:nvSpPr>
      <dsp:spPr>
        <a:xfrm>
          <a:off x="1063037" y="2757364"/>
          <a:ext cx="4252151" cy="77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/>
            <a:t>Un </a:t>
          </a:r>
          <a:r>
            <a:rPr lang="en-US" sz="1500" i="1" kern="1200" dirty="0" err="1"/>
            <a:t>comercio</a:t>
          </a:r>
          <a:r>
            <a:rPr lang="en-US" sz="1500" i="1" kern="1200" dirty="0"/>
            <a:t> </a:t>
          </a:r>
          <a:r>
            <a:rPr lang="en-US" sz="1500" i="1" kern="1200" dirty="0" err="1"/>
            <a:t>verdaderamente</a:t>
          </a:r>
          <a:r>
            <a:rPr lang="en-US" sz="1500" i="1" kern="1200" dirty="0"/>
            <a:t> </a:t>
          </a:r>
          <a:r>
            <a:rPr lang="en-US" sz="1500" i="1" kern="1200" dirty="0" err="1"/>
            <a:t>inclusivo</a:t>
          </a:r>
          <a:r>
            <a:rPr lang="en-US" sz="1500" i="1" kern="1200" dirty="0"/>
            <a:t> </a:t>
          </a:r>
          <a:r>
            <a:rPr lang="en-US" sz="1500" i="1" kern="1200" dirty="0" err="1"/>
            <a:t>requiere</a:t>
          </a:r>
          <a:r>
            <a:rPr lang="en-US" sz="1500" i="1" kern="1200" dirty="0"/>
            <a:t> </a:t>
          </a:r>
          <a:r>
            <a:rPr lang="en-US" sz="1500" i="1" kern="1200" dirty="0" err="1"/>
            <a:t>compromiso</a:t>
          </a:r>
          <a:r>
            <a:rPr lang="en-US" sz="1500" i="1" kern="1200" dirty="0"/>
            <a:t> continuo</a:t>
          </a:r>
          <a:r>
            <a:rPr lang="en-GB" sz="1500" i="1" kern="1200" dirty="0"/>
            <a:t> !</a:t>
          </a:r>
          <a:endParaRPr lang="en-US" sz="1500" kern="1200" dirty="0"/>
        </a:p>
      </dsp:txBody>
      <dsp:txXfrm>
        <a:off x="1085816" y="2780143"/>
        <a:ext cx="3344958" cy="732160"/>
      </dsp:txXfrm>
    </dsp:sp>
    <dsp:sp modelId="{18EFC755-3BF1-B14C-9F71-820841BAB297}">
      <dsp:nvSpPr>
        <dsp:cNvPr id="0" name=""/>
        <dsp:cNvSpPr/>
      </dsp:nvSpPr>
      <dsp:spPr>
        <a:xfrm>
          <a:off x="3746634" y="595661"/>
          <a:ext cx="505516" cy="50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860375" y="595661"/>
        <a:ext cx="278034" cy="380401"/>
      </dsp:txXfrm>
    </dsp:sp>
    <dsp:sp modelId="{8974EBCE-62A1-F94A-813A-FAE51947D5A8}">
      <dsp:nvSpPr>
        <dsp:cNvPr id="0" name=""/>
        <dsp:cNvSpPr/>
      </dsp:nvSpPr>
      <dsp:spPr>
        <a:xfrm>
          <a:off x="4102751" y="1514783"/>
          <a:ext cx="505516" cy="50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16492" y="1514783"/>
        <a:ext cx="278034" cy="380401"/>
      </dsp:txXfrm>
    </dsp:sp>
    <dsp:sp modelId="{CE767941-C583-5743-8673-9B059545A000}">
      <dsp:nvSpPr>
        <dsp:cNvPr id="0" name=""/>
        <dsp:cNvSpPr/>
      </dsp:nvSpPr>
      <dsp:spPr>
        <a:xfrm>
          <a:off x="4453554" y="2433904"/>
          <a:ext cx="505516" cy="50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567295" y="2433904"/>
        <a:ext cx="278034" cy="380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DBE4E-ACAB-F249-AA85-9019549A5CC3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666EE-A6DA-3F41-93E6-1E044C60AC5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259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30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A las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mujeres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se les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paga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menos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que a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los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hombres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por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igual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trabajo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en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todos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los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países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del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mundo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las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mujeres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están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menos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representadas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en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los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parlamentos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y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en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la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mayoría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de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los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consejos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de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administración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de las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empresas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Cuidados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Y las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mujeres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realizan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sistemáticamente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más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trabajo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no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remunerado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que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los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 hombres.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 dirty="0">
              <a:effectLst/>
              <a:latin typeface="Noto Sans" panose="020B0502040504020204" pitchFamily="34" charset="0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666EE-A6DA-3F41-93E6-1E044C60AC52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896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empoderamiento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económico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adoptar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amplia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gama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ámbitos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incluido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comerciales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son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discriminatorias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jure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afectan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manera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diferente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a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hombres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debido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iniciales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son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gran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666EE-A6DA-3F41-93E6-1E044C60AC52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390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Incluir</a:t>
            </a:r>
            <a:r>
              <a:rPr lang="en-GB" b="1" dirty="0"/>
              <a:t> </a:t>
            </a:r>
            <a:r>
              <a:rPr lang="en-GB" b="1" dirty="0" err="1"/>
              <a:t>disposiciones</a:t>
            </a:r>
            <a:r>
              <a:rPr lang="en-GB" b="1" dirty="0"/>
              <a:t> de </a:t>
            </a:r>
            <a:r>
              <a:rPr lang="en-GB" b="1" dirty="0" err="1"/>
              <a:t>género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todos</a:t>
            </a:r>
            <a:r>
              <a:rPr lang="en-GB" b="1" dirty="0"/>
              <a:t> </a:t>
            </a:r>
            <a:r>
              <a:rPr lang="en-GB" b="1" dirty="0" err="1"/>
              <a:t>los</a:t>
            </a:r>
            <a:r>
              <a:rPr lang="en-GB" b="1" dirty="0"/>
              <a:t> </a:t>
            </a:r>
            <a:r>
              <a:rPr lang="en-GB" b="1" dirty="0" err="1"/>
              <a:t>capítulos</a:t>
            </a:r>
            <a:r>
              <a:rPr lang="en-GB" b="1" dirty="0"/>
              <a:t> </a:t>
            </a:r>
            <a:r>
              <a:rPr lang="en-GB" b="1" dirty="0" err="1"/>
              <a:t>relevantes</a:t>
            </a:r>
            <a:r>
              <a:rPr lang="en-GB" dirty="0"/>
              <a:t> 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acuerdos</a:t>
            </a:r>
            <a:r>
              <a:rPr lang="en-GB" dirty="0"/>
              <a:t> (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r>
              <a:rPr lang="en-GB" dirty="0"/>
              <a:t>, RSC, </a:t>
            </a:r>
            <a:r>
              <a:rPr lang="en-GB" dirty="0" err="1"/>
              <a:t>debida</a:t>
            </a:r>
            <a:r>
              <a:rPr lang="en-GB" dirty="0"/>
              <a:t> diligencia, y </a:t>
            </a:r>
            <a:r>
              <a:rPr lang="en-GB" dirty="0" err="1"/>
              <a:t>comercio</a:t>
            </a:r>
            <a:r>
              <a:rPr lang="en-GB" dirty="0"/>
              <a:t> digital).</a:t>
            </a:r>
          </a:p>
          <a:p>
            <a:r>
              <a:rPr lang="en-GB" b="1" dirty="0" err="1"/>
              <a:t>Hacer</a:t>
            </a:r>
            <a:r>
              <a:rPr lang="en-GB" b="1" dirty="0"/>
              <a:t> </a:t>
            </a:r>
            <a:r>
              <a:rPr lang="en-GB" b="1" dirty="0" err="1"/>
              <a:t>vinculantes</a:t>
            </a:r>
            <a:r>
              <a:rPr lang="en-GB" b="1" dirty="0"/>
              <a:t> las </a:t>
            </a:r>
            <a:r>
              <a:rPr lang="en-GB" b="1" dirty="0" err="1"/>
              <a:t>disposiciones</a:t>
            </a:r>
            <a:r>
              <a:rPr lang="en-GB" b="1" dirty="0"/>
              <a:t> de </a:t>
            </a:r>
            <a:r>
              <a:rPr lang="en-GB" b="1" dirty="0" err="1"/>
              <a:t>género</a:t>
            </a:r>
            <a:r>
              <a:rPr lang="en-GB" dirty="0"/>
              <a:t> y </a:t>
            </a:r>
            <a:r>
              <a:rPr lang="en-GB" dirty="0" err="1"/>
              <a:t>permitir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aplicación</a:t>
            </a:r>
            <a:r>
              <a:rPr lang="en-GB" dirty="0"/>
              <a:t> </a:t>
            </a:r>
            <a:r>
              <a:rPr lang="en-GB" dirty="0" err="1"/>
              <a:t>mediante</a:t>
            </a:r>
            <a:r>
              <a:rPr lang="en-GB" dirty="0"/>
              <a:t> </a:t>
            </a:r>
            <a:r>
              <a:rPr lang="en-GB" dirty="0" err="1"/>
              <a:t>mecanismos</a:t>
            </a:r>
            <a:r>
              <a:rPr lang="en-GB" dirty="0"/>
              <a:t> de </a:t>
            </a:r>
            <a:r>
              <a:rPr lang="en-GB" dirty="0" err="1"/>
              <a:t>disputa</a:t>
            </a:r>
            <a:r>
              <a:rPr lang="en-GB" dirty="0"/>
              <a:t>.</a:t>
            </a:r>
          </a:p>
          <a:p>
            <a:r>
              <a:rPr lang="en-GB" b="1" dirty="0" err="1"/>
              <a:t>Cerrar</a:t>
            </a:r>
            <a:r>
              <a:rPr lang="en-GB" b="1" dirty="0"/>
              <a:t> la </a:t>
            </a:r>
            <a:r>
              <a:rPr lang="en-GB" b="1" dirty="0" err="1"/>
              <a:t>brecha</a:t>
            </a:r>
            <a:r>
              <a:rPr lang="en-GB" b="1" dirty="0"/>
              <a:t> digital de </a:t>
            </a:r>
            <a:r>
              <a:rPr lang="en-GB" b="1" dirty="0" err="1"/>
              <a:t>género</a:t>
            </a:r>
            <a:r>
              <a:rPr lang="en-GB" dirty="0"/>
              <a:t>, </a:t>
            </a:r>
            <a:r>
              <a:rPr lang="en-GB" dirty="0" err="1"/>
              <a:t>aprovechando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comercio</a:t>
            </a:r>
            <a:r>
              <a:rPr lang="en-GB" dirty="0"/>
              <a:t> </a:t>
            </a:r>
            <a:r>
              <a:rPr lang="en-GB" dirty="0" err="1"/>
              <a:t>electrónico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herramienta</a:t>
            </a:r>
            <a:r>
              <a:rPr lang="en-GB" dirty="0"/>
              <a:t> de </a:t>
            </a:r>
            <a:r>
              <a:rPr lang="en-GB" dirty="0" err="1"/>
              <a:t>empoderamiento</a:t>
            </a:r>
            <a:r>
              <a:rPr lang="en-GB" dirty="0"/>
              <a:t> para las </a:t>
            </a:r>
            <a:r>
              <a:rPr lang="en-GB" dirty="0" err="1"/>
              <a:t>mujeres</a:t>
            </a:r>
            <a:r>
              <a:rPr lang="en-GB" dirty="0"/>
              <a:t>.</a:t>
            </a:r>
          </a:p>
          <a:p>
            <a:r>
              <a:rPr lang="en-GB" b="1" dirty="0" err="1"/>
              <a:t>Asegurar</a:t>
            </a:r>
            <a:r>
              <a:rPr lang="en-GB" b="1" dirty="0"/>
              <a:t> que las </a:t>
            </a:r>
            <a:r>
              <a:rPr lang="en-GB" b="1" dirty="0" err="1"/>
              <a:t>evaluaciones</a:t>
            </a:r>
            <a:r>
              <a:rPr lang="en-GB" b="1" dirty="0"/>
              <a:t> de </a:t>
            </a:r>
            <a:r>
              <a:rPr lang="en-GB" b="1" dirty="0" err="1"/>
              <a:t>impacto</a:t>
            </a:r>
            <a:r>
              <a:rPr lang="en-GB" b="1" dirty="0"/>
              <a:t> </a:t>
            </a:r>
            <a:r>
              <a:rPr lang="en-GB" b="1" dirty="0" err="1"/>
              <a:t>informen</a:t>
            </a:r>
            <a:r>
              <a:rPr lang="en-GB" b="1" dirty="0"/>
              <a:t> </a:t>
            </a:r>
            <a:r>
              <a:rPr lang="en-GB" b="1" dirty="0" err="1"/>
              <a:t>verdaderamente</a:t>
            </a:r>
            <a:r>
              <a:rPr lang="en-GB" b="1" dirty="0"/>
              <a:t> la </a:t>
            </a:r>
            <a:r>
              <a:rPr lang="en-GB" b="1" dirty="0" err="1"/>
              <a:t>toma</a:t>
            </a:r>
            <a:r>
              <a:rPr lang="en-GB" b="1" dirty="0"/>
              <a:t> de </a:t>
            </a:r>
            <a:r>
              <a:rPr lang="en-GB" b="1" dirty="0" err="1"/>
              <a:t>decisiones</a:t>
            </a:r>
            <a:r>
              <a:rPr lang="en-GB" dirty="0"/>
              <a:t> y </a:t>
            </a:r>
            <a:r>
              <a:rPr lang="en-GB" dirty="0" err="1"/>
              <a:t>conduzcan</a:t>
            </a:r>
            <a:r>
              <a:rPr lang="en-GB" dirty="0"/>
              <a:t> a </a:t>
            </a:r>
            <a:r>
              <a:rPr lang="en-GB" dirty="0" err="1"/>
              <a:t>cambios</a:t>
            </a:r>
            <a:r>
              <a:rPr lang="en-GB" dirty="0"/>
              <a:t> </a:t>
            </a:r>
            <a:r>
              <a:rPr lang="en-GB" dirty="0" err="1"/>
              <a:t>concretos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política</a:t>
            </a:r>
            <a:r>
              <a:rPr lang="en-GB" dirty="0"/>
              <a:t>.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666EE-A6DA-3F41-93E6-1E044C60AC52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343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7863-F534-0B49-A8D4-5686842973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8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1200" dirty="0">
                <a:solidFill>
                  <a:schemeClr val="tx2"/>
                </a:solidFill>
                <a:latin typeface="Arial"/>
                <a:cs typeface="Arial"/>
              </a:rPr>
              <a:t>Eliminar progresivamente todo tipo de DISCRIMINACIÓN, </a:t>
            </a:r>
          </a:p>
          <a:p>
            <a:pPr>
              <a:lnSpc>
                <a:spcPct val="90000"/>
              </a:lnSpc>
            </a:pPr>
            <a:r>
              <a:rPr lang="es-ES_tradnl" sz="1200" dirty="0">
                <a:solidFill>
                  <a:schemeClr val="tx2"/>
                </a:solidFill>
                <a:latin typeface="Arial"/>
                <a:cs typeface="Arial"/>
              </a:rPr>
              <a:t>Promover el principio de igualdad de RETRIBUCIÓN POR TRABAJO DE IGUAL VALOR,</a:t>
            </a:r>
          </a:p>
          <a:p>
            <a:pPr>
              <a:lnSpc>
                <a:spcPct val="90000"/>
              </a:lnSpc>
            </a:pPr>
            <a:r>
              <a:rPr lang="es-ES_tradnl" sz="1200" dirty="0">
                <a:solidFill>
                  <a:schemeClr val="tx2"/>
                </a:solidFill>
                <a:latin typeface="Arial"/>
                <a:cs typeface="Arial"/>
              </a:rPr>
              <a:t>Facilitar que las mujeres no sean discriminadas en empleo y ocupación, incluso por razones de embarazo y maternidad.</a:t>
            </a:r>
          </a:p>
          <a:p>
            <a:pPr>
              <a:lnSpc>
                <a:spcPct val="90000"/>
              </a:lnSpc>
            </a:pPr>
            <a:r>
              <a:rPr lang="es-ES_tradnl" sz="1200" dirty="0">
                <a:solidFill>
                  <a:schemeClr val="tx2"/>
                </a:solidFill>
                <a:latin typeface="Arial"/>
                <a:cs typeface="Arial"/>
              </a:rPr>
              <a:t>IGUALDAD DE OPORTUNIDADES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7863-F534-0B49-A8D4-5686842973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1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7863-F534-0B49-A8D4-5686842973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3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5613-161E-7837-97A5-374585D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B7CBD-E7A4-E1BE-A9D8-C74357BA7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8F29D-C740-18D1-CCBD-5DEC5DFF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AD68-D216-C6D9-B10C-AC296861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D5832-650E-C346-ADFF-BC2107F8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47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2C40-83C2-8657-A4C5-FC4CDEBA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EB02F-5E00-CEE8-227D-FF155C5B1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C741-A291-6713-EF22-6BE62695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452A1-FD29-4484-0328-957659C8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DCC7E-7DC5-250C-332F-95F8F7A2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8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29C17-0ED2-55F5-E860-94629CF99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D3417-C172-40BE-AEEC-8075DBD23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B784-671F-3F9E-133C-29286937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D42B2-C75B-C3A1-2F52-3F92905C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2F20-BA54-37B2-4188-B354312E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558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916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A22A-75B0-0F68-BFCF-E2615063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EB4D-AE89-10A9-60A9-F42325220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58833-2B79-AAC0-C5C4-4EDE4A71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D7AD9-211B-F724-DDB1-C842555F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1696-65E0-2DDE-73F7-DFB84B33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35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E2CF-C2DE-4009-5DEC-3A7A757E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24A06-52E4-C0C2-972E-D2757852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BCAA-7F82-E47A-99E1-EB14987D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17F86-0B0D-60DF-F63C-947CAE4A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D25DA-F933-61E5-B8DB-5DC49914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61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4063-401E-CE20-35EC-432A63AA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AAB54-284F-74A4-C985-76152810E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64BB2-0261-5F0B-6AC9-AEA814384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540D2-5659-8AA1-AAA9-D91FB503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1A5D1-A8AC-0F2A-2DDB-A5EB4A6D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832D0-9E03-C2F1-9020-0D7E2FB7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786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1C5F-6F06-955F-1317-785F73DB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CE498-DB8A-D142-36A3-85C65419D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CAE67-CE3D-530E-0D96-A4458C683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50CF3-D3AF-0CD7-4582-7DC69EB31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32935-1BC8-4C45-EF90-C5831C9F8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83E31-CD90-8B65-8653-F73B48D5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26F9D-6E78-7547-B4E1-CE37B667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3781C-CC9A-1239-4766-810BDBB9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709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D270-8820-2581-36B7-44A42E07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8E0A4-F531-7C1A-93CD-BCBA810A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B1BCC-BB8A-AABC-CE29-33B00304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AA972-E070-6FCB-98A8-A48F8125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75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658BD-6D8D-8335-DB54-F724614C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E5C61-CFFD-BC20-9C56-6E981499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D862-89C5-686C-C74E-8FB9456B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14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EC06-644C-7911-374C-D683C90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799C5-DCD7-06DF-2CFB-A9EAACC4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DDACC-FCC2-EEAC-AEF7-7127F3F74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50B09-2CCB-18F2-C739-21E68BFA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FB730-6908-B3F9-0943-F36D4EFB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0E13C-7143-F94B-A013-A7E31405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355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D18A-F615-440B-190C-521931F4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22CAC-511E-BACA-7B18-86F639206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942AB-043E-4B59-2AE2-823DA0463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80094-9693-2199-600E-1A735A3D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8320D-6395-8C47-97CA-7A5A70CF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E4510-BA41-0200-0483-3F10DBF9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456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E677E-5E16-D419-5A50-1473D78C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AB024-CDDF-FD07-7FB2-D584ED1C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35000-8A68-B776-B590-4A0B550D5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68A144-1772-4849-90AD-8F3CC9A41840}" type="datetimeFigureOut">
              <a:rPr lang="es-ES_tradnl" smtClean="0"/>
              <a:t>10/06/2025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90AB8-E646-4299-4D8A-6212D6C30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F9F06-4004-12CA-6D49-167CAEB64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08B10E-5825-0B49-8A87-6CBF0AC2CB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5.png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4B5D-45B7-4356-A160-1EB154BE6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400176"/>
            <a:ext cx="10838233" cy="2071070"/>
          </a:xfrm>
          <a:noFill/>
        </p:spPr>
        <p:txBody>
          <a:bodyPr/>
          <a:lstStyle/>
          <a:p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/>
                <a:ea typeface="Calibri"/>
                <a:cs typeface="Arial"/>
              </a:rPr>
              <a:t>SEMINARIO GENERO Y COMERCIO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000" dirty="0">
                <a:effectLst/>
                <a:latin typeface="Arial"/>
                <a:ea typeface="Calibri"/>
                <a:cs typeface="Arial"/>
              </a:rPr>
              <a:t>Una </a:t>
            </a:r>
            <a:r>
              <a:rPr lang="en-GB" sz="4000" dirty="0" err="1">
                <a:effectLst/>
                <a:latin typeface="Arial"/>
                <a:ea typeface="Calibri"/>
                <a:cs typeface="Arial"/>
              </a:rPr>
              <a:t>perspectiva</a:t>
            </a:r>
            <a:r>
              <a:rPr lang="en-GB" sz="4000" dirty="0">
                <a:effectLst/>
                <a:latin typeface="Arial"/>
                <a:ea typeface="Calibri"/>
                <a:cs typeface="Arial"/>
              </a:rPr>
              <a:t> Europea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 err="1">
                <a:effectLst/>
                <a:latin typeface="Arial"/>
                <a:ea typeface="Calibri"/>
                <a:cs typeface="Arial"/>
              </a:rPr>
              <a:t>EuroChile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effectLst/>
                <a:latin typeface="Arial"/>
                <a:ea typeface="Calibri"/>
                <a:cs typeface="Arial"/>
              </a:rPr>
              <a:t>10 Junio 2025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effectLst/>
                <a:latin typeface="Arial"/>
                <a:ea typeface="Calibri"/>
                <a:cs typeface="Arial"/>
              </a:rPr>
              <a:t>Elena Ferreras</a:t>
            </a:r>
            <a:r>
              <a:rPr lang="en-GB" sz="2400" dirty="0">
                <a:latin typeface="Arial"/>
                <a:ea typeface="Calibri"/>
                <a:cs typeface="Arial"/>
              </a:rPr>
              <a:t>, </a:t>
            </a:r>
            <a:r>
              <a:rPr lang="en-GB" sz="2400" dirty="0" err="1">
                <a:latin typeface="Arial"/>
                <a:ea typeface="Calibri"/>
                <a:cs typeface="Arial"/>
              </a:rPr>
              <a:t>consultora</a:t>
            </a:r>
            <a:r>
              <a:rPr lang="en-GB" sz="2400" dirty="0">
                <a:latin typeface="Arial"/>
                <a:ea typeface="Calibri"/>
                <a:cs typeface="Arial"/>
              </a:rPr>
              <a:t> </a:t>
            </a:r>
            <a:r>
              <a:rPr lang="en-GB" sz="2400" dirty="0" err="1">
                <a:latin typeface="Arial"/>
                <a:ea typeface="Calibri"/>
                <a:cs typeface="Arial"/>
              </a:rPr>
              <a:t>independiente</a:t>
            </a:r>
            <a:r>
              <a:rPr lang="en-GB" sz="2400" dirty="0">
                <a:latin typeface="Arial"/>
                <a:ea typeface="Calibri"/>
                <a:cs typeface="Arial"/>
              </a:rPr>
              <a:t> Genero, </a:t>
            </a:r>
            <a:r>
              <a:rPr lang="en-GB" sz="2400" dirty="0" err="1">
                <a:latin typeface="Arial"/>
                <a:ea typeface="Calibri"/>
                <a:cs typeface="Arial"/>
              </a:rPr>
              <a:t>Diversidad</a:t>
            </a:r>
            <a:r>
              <a:rPr lang="en-GB" sz="2400" dirty="0">
                <a:latin typeface="Arial"/>
                <a:ea typeface="Calibri"/>
                <a:cs typeface="Arial"/>
              </a:rPr>
              <a:t> e </a:t>
            </a:r>
            <a:r>
              <a:rPr lang="en-GB" sz="2400" dirty="0" err="1">
                <a:latin typeface="Arial"/>
                <a:ea typeface="Calibri"/>
                <a:cs typeface="Arial"/>
              </a:rPr>
              <a:t>Inclusión</a:t>
            </a:r>
            <a:endParaRPr lang="en-US" sz="2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5">
            <a:extLst>
              <a:ext uri="{FF2B5EF4-FFF2-40B4-BE49-F238E27FC236}">
                <a16:creationId xmlns:a16="http://schemas.microsoft.com/office/drawing/2014/main" id="{BA36247C-E015-400E-A9FC-CCA5B9F10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029858"/>
            <a:ext cx="6421076" cy="3711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95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1391E-2188-C304-BD25-82C2F0AA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br>
              <a:rPr lang="en-GB" sz="2400" dirty="0"/>
            </a:br>
            <a:r>
              <a:rPr lang="en-GB" sz="2400" dirty="0">
                <a:solidFill>
                  <a:srgbClr val="002060"/>
                </a:solidFill>
                <a:latin typeface="Arial"/>
                <a:cs typeface="Arial"/>
              </a:rPr>
              <a:t>PROMOVER UN ECOSISTEMA COMERCIAL MÁS IGUALITARIO: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32264-CAB3-713C-35C3-42A30A16C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64" y="1732047"/>
            <a:ext cx="5547097" cy="444491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Inclusión financiera</a:t>
            </a: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Liderazgo de las mujeres y redes </a:t>
            </a: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Participación en ámbitos de ciencia, tecnología, ingeniería, matemáticas (STEM) e innovación</a:t>
            </a:r>
            <a:endParaRPr lang="es-ES_tradnl" sz="18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Igualdad de género dentro  de empresas (</a:t>
            </a:r>
            <a:r>
              <a:rPr lang="es-ES_tradnl" sz="1800" b="1" err="1">
                <a:solidFill>
                  <a:srgbClr val="002060"/>
                </a:solidFill>
                <a:latin typeface="Arial"/>
                <a:cs typeface="Arial"/>
              </a:rPr>
              <a:t>ie</a:t>
            </a: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 ONU WEP)</a:t>
            </a: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Participación en toma de decisiones en los sectores público y privado</a:t>
            </a:r>
            <a:endParaRPr lang="es-ES_tradnl" sz="18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El emprendimiento femenino</a:t>
            </a:r>
            <a:endParaRPr lang="es-ES_tradnl" sz="18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Competitividad de las empresas dirigidas por mujeres para permitirles participar y competir en cadenas de valor </a:t>
            </a:r>
            <a:endParaRPr lang="es-ES_tradnl" sz="18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Internacionalización de las pequeñas y medianas empresas (pymes) lideradas por mujeres</a:t>
            </a:r>
            <a:endParaRPr lang="es-ES_tradnl" sz="18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Políticas y programas para mejorar las competencias digitales de las mujeres y acceso a Internet</a:t>
            </a:r>
            <a:endParaRPr lang="es-ES_tradnl" sz="18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457200" indent="-457200">
              <a:buFont typeface="Courier New" pitchFamily="2" charset="2"/>
              <a:buChar char="o"/>
            </a:pPr>
            <a:r>
              <a:rPr lang="es-ES_tradnl" sz="1800" b="1" dirty="0">
                <a:solidFill>
                  <a:srgbClr val="002060"/>
                </a:solidFill>
                <a:latin typeface="Arial"/>
                <a:cs typeface="Arial"/>
              </a:rPr>
              <a:t>Políticas y programas de cuidados, así como en medidas de conciliación con perspectiva de género</a:t>
            </a:r>
            <a:endParaRPr lang="es-ES_tradnl" sz="18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>
              <a:buFont typeface="Courier New"/>
              <a:buChar char="o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Gender Transformation in Mining ...">
            <a:extLst>
              <a:ext uri="{FF2B5EF4-FFF2-40B4-BE49-F238E27FC236}">
                <a16:creationId xmlns:a16="http://schemas.microsoft.com/office/drawing/2014/main" id="{FE95348D-F36C-BC50-B79D-B9CC3026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35387" b="-1"/>
          <a:stretch>
            <a:fillRect/>
          </a:stretch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3ACC3881-21BE-C4FF-5E3D-BF4668B65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57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 err="1">
                <a:solidFill>
                  <a:srgbClr val="002060"/>
                </a:solidFill>
                <a:latin typeface="Arial"/>
                <a:cs typeface="Arial"/>
              </a:rPr>
              <a:t>Conclusión</a:t>
            </a:r>
            <a:endParaRPr lang="en-GB" sz="40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omercio Justo ...">
            <a:extLst>
              <a:ext uri="{FF2B5EF4-FFF2-40B4-BE49-F238E27FC236}">
                <a16:creationId xmlns:a16="http://schemas.microsoft.com/office/drawing/2014/main" id="{5206E563-4C32-DCF5-19B9-E753592F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181" y="909081"/>
            <a:ext cx="3590101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42C7CD9B-67AA-4597-BEA3-CA3E5A7D6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365432"/>
              </p:ext>
            </p:extLst>
          </p:nvPr>
        </p:nvGraphicFramePr>
        <p:xfrm>
          <a:off x="1144923" y="2405894"/>
          <a:ext cx="5315189" cy="353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GENERAL</a:t>
            </a:r>
          </a:p>
        </p:txBody>
      </p:sp>
      <p:graphicFrame>
        <p:nvGraphicFramePr>
          <p:cNvPr id="4100" name="Content Placeholder 2">
            <a:extLst>
              <a:ext uri="{FF2B5EF4-FFF2-40B4-BE49-F238E27FC236}">
                <a16:creationId xmlns:a16="http://schemas.microsoft.com/office/drawing/2014/main" id="{54EC227A-C03C-3773-7002-9F3A4DB0C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96919"/>
              </p:ext>
            </p:extLst>
          </p:nvPr>
        </p:nvGraphicFramePr>
        <p:xfrm>
          <a:off x="480060" y="1685692"/>
          <a:ext cx="11565621" cy="467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8AC8EB41-039F-54F6-27D7-613392203FBE}"/>
              </a:ext>
            </a:extLst>
          </p:cNvPr>
          <p:cNvSpPr/>
          <p:nvPr/>
        </p:nvSpPr>
        <p:spPr>
          <a:xfrm>
            <a:off x="5596890" y="3428522"/>
            <a:ext cx="469509" cy="8602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098" name="Picture 2" descr="comercio local valenciano ...">
            <a:extLst>
              <a:ext uri="{FF2B5EF4-FFF2-40B4-BE49-F238E27FC236}">
                <a16:creationId xmlns:a16="http://schemas.microsoft.com/office/drawing/2014/main" id="{442B17E0-AD5A-9EE3-FD08-8A08A46B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43" y="2698"/>
            <a:ext cx="3888797" cy="21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D4113B10-6C10-3FE9-C6CD-8112A91F5A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E74D6-2A44-DE28-E16C-18E7377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s-ES_tradnl" sz="3700" dirty="0">
                <a:solidFill>
                  <a:srgbClr val="002060"/>
                </a:solidFill>
                <a:latin typeface="Arial"/>
                <a:cs typeface="Arial"/>
              </a:rPr>
              <a:t>COMERCIO AFECTA DE MANERA  DIFERENTE A LOS HOMBRES Y A LAS MUJERES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D0AA52-5E59-B613-15F7-4492DF912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71441"/>
              </p:ext>
            </p:extLst>
          </p:nvPr>
        </p:nvGraphicFramePr>
        <p:xfrm>
          <a:off x="634315" y="1682496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4371C73-CE2F-C531-4A55-0C9697A79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3126" y="6062600"/>
            <a:ext cx="2328874" cy="914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04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6" name="Arc 308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9AC74-B0A0-EC31-19EA-B85F5DD0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60"/>
                </a:solidFill>
                <a:latin typeface="Arial"/>
                <a:cs typeface="Arial"/>
              </a:rPr>
              <a:t>FACTORES DE DESIGUALDAD</a:t>
            </a: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Manual didáctico sobre comercio y género - Módulo 4c: Vínculos entre  comercio y género: Un análisis del MERCOSUR">
            <a:extLst>
              <a:ext uri="{FF2B5EF4-FFF2-40B4-BE49-F238E27FC236}">
                <a16:creationId xmlns:a16="http://schemas.microsoft.com/office/drawing/2014/main" id="{309FA8A5-8B03-0BBD-7F83-8B7A0BE5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607" y="511293"/>
            <a:ext cx="401053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53B7-449D-8F2B-CDEA-DD6E77654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BRECHA SALARIAL </a:t>
            </a:r>
          </a:p>
          <a:p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MENOS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EPRESENTADAS </a:t>
            </a:r>
            <a:r>
              <a:rPr lang="en-GB" b="0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en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b="0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parlamentos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y </a:t>
            </a:r>
            <a:r>
              <a:rPr lang="en-GB" b="0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en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b="0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consejos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de </a:t>
            </a:r>
            <a:r>
              <a:rPr lang="en-GB" b="0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administración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de las </a:t>
            </a:r>
            <a:r>
              <a:rPr lang="en-GB" b="0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empresas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</a:p>
          <a:p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CUIDADOS</a:t>
            </a:r>
          </a:p>
          <a:p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EMPRESAS </a:t>
            </a:r>
            <a:r>
              <a:rPr lang="en-GB" dirty="0" err="1">
                <a:solidFill>
                  <a:srgbClr val="002060"/>
                </a:solidFill>
                <a:latin typeface="Arial"/>
                <a:cs typeface="Arial"/>
              </a:rPr>
              <a:t>tipo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 PYMES</a:t>
            </a:r>
          </a:p>
          <a:p>
            <a:endParaRPr lang="es-ES_trad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50788793-A2B5-D5C1-6C11-7C5BDF1C1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35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53F2E-5EF6-E66C-5D65-212AF0A0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s-ES_tradnl" sz="4000" dirty="0">
                <a:solidFill>
                  <a:srgbClr val="002060"/>
                </a:solidFill>
                <a:latin typeface="Arial"/>
                <a:cs typeface="Arial"/>
              </a:rPr>
              <a:t>AVANCES UE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24284A-6DC9-315F-E03B-8F36B25E5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745057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87D52953-E924-E550-F4C6-3329134898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31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wave of dots&#10;&#10;AI-generated content may be incorrect.">
            <a:extLst>
              <a:ext uri="{FF2B5EF4-FFF2-40B4-BE49-F238E27FC236}">
                <a16:creationId xmlns:a16="http://schemas.microsoft.com/office/drawing/2014/main" id="{37AD642F-E050-191A-5E59-2C545482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BRECHAS Y DESAFÍOS</a:t>
            </a:r>
          </a:p>
        </p:txBody>
      </p:sp>
      <p:pic>
        <p:nvPicPr>
          <p:cNvPr id="3" name="Picture 2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4C98150F-94E9-8CD4-7D1A-66094F796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CF0772-99E2-3301-1801-7314F1162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368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OPORTUNIDADES EXISTENTES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038" y="2255613"/>
            <a:ext cx="6001856" cy="382702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sz="1400" dirty="0">
                <a:solidFill>
                  <a:srgbClr val="002060"/>
                </a:solidFill>
                <a:latin typeface="Arial"/>
                <a:cs typeface="Arial"/>
              </a:rPr>
              <a:t>H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acer </a:t>
            </a:r>
            <a:r>
              <a:rPr lang="en-GB" sz="2000" b="1" err="1">
                <a:solidFill>
                  <a:srgbClr val="002060"/>
                </a:solidFill>
                <a:latin typeface="Arial"/>
                <a:cs typeface="Arial"/>
              </a:rPr>
              <a:t>vinculantes</a:t>
            </a: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 l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as </a:t>
            </a:r>
            <a:r>
              <a:rPr lang="en-GB" sz="2000" err="1">
                <a:solidFill>
                  <a:srgbClr val="002060"/>
                </a:solidFill>
                <a:latin typeface="Arial"/>
                <a:cs typeface="Arial"/>
              </a:rPr>
              <a:t>disposiciones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GB" sz="2000" err="1">
                <a:solidFill>
                  <a:srgbClr val="002060"/>
                </a:solidFill>
                <a:latin typeface="Arial"/>
                <a:cs typeface="Arial"/>
              </a:rPr>
              <a:t>género</a:t>
            </a:r>
            <a:endParaRPr lang="en-GB" sz="20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GB" sz="2000" err="1">
                <a:solidFill>
                  <a:srgbClr val="002060"/>
                </a:solidFill>
                <a:latin typeface="Arial"/>
                <a:cs typeface="Arial"/>
              </a:rPr>
              <a:t>Incluir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b="1" err="1">
                <a:solidFill>
                  <a:srgbClr val="002060"/>
                </a:solidFill>
                <a:latin typeface="Arial"/>
                <a:cs typeface="Arial"/>
              </a:rPr>
              <a:t>enfoque</a:t>
            </a: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GB" sz="2000" b="1" err="1">
                <a:solidFill>
                  <a:srgbClr val="002060"/>
                </a:solidFill>
                <a:latin typeface="Arial"/>
                <a:cs typeface="Arial"/>
              </a:rPr>
              <a:t>género</a:t>
            </a: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b="1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b="1" err="1">
                <a:solidFill>
                  <a:srgbClr val="002060"/>
                </a:solidFill>
                <a:latin typeface="Arial"/>
                <a:cs typeface="Arial"/>
              </a:rPr>
              <a:t>capítulos</a:t>
            </a: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 clave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 (RSC, digital, </a:t>
            </a:r>
            <a:r>
              <a:rPr lang="en-GB" sz="2000" err="1">
                <a:solidFill>
                  <a:srgbClr val="002060"/>
                </a:solidFill>
                <a:latin typeface="Arial"/>
                <a:cs typeface="Arial"/>
              </a:rPr>
              <a:t>clima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).</a:t>
            </a:r>
          </a:p>
          <a:p>
            <a:r>
              <a:rPr lang="en-GB" sz="2000" dirty="0" err="1">
                <a:solidFill>
                  <a:srgbClr val="002060"/>
                </a:solidFill>
                <a:latin typeface="Arial"/>
                <a:cs typeface="Arial"/>
              </a:rPr>
              <a:t>Fortalecer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/>
                <a:cs typeface="Arial"/>
              </a:rPr>
              <a:t>evaluaciones</a:t>
            </a: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GB" sz="2000" b="1" dirty="0" err="1">
                <a:solidFill>
                  <a:srgbClr val="002060"/>
                </a:solidFill>
                <a:latin typeface="Arial"/>
                <a:cs typeface="Arial"/>
              </a:rPr>
              <a:t>impacto</a:t>
            </a:r>
            <a:r>
              <a:rPr lang="en-GB" sz="2000" b="1" dirty="0">
                <a:solidFill>
                  <a:srgbClr val="002060"/>
                </a:solidFill>
                <a:latin typeface="Arial"/>
                <a:cs typeface="Arial"/>
              </a:rPr>
              <a:t> y consulta </a:t>
            </a:r>
            <a:r>
              <a:rPr lang="en-GB" sz="2000" b="1" dirty="0" err="1">
                <a:solidFill>
                  <a:srgbClr val="002060"/>
                </a:solidFill>
                <a:latin typeface="Arial"/>
                <a:cs typeface="Arial"/>
              </a:rPr>
              <a:t>inclusiva</a:t>
            </a:r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 (DD)</a:t>
            </a:r>
          </a:p>
          <a:p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UE ha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establecido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mecanismos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específicos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en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su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política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comercial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para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hacer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valer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los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derechos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laborales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y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humanos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de las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mujeres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, y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vigilar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el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impacto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de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género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de sus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preferencias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err="1">
                <a:solidFill>
                  <a:srgbClr val="002060"/>
                </a:solidFill>
                <a:effectLst/>
                <a:latin typeface="Arial"/>
                <a:cs typeface="Arial"/>
              </a:rPr>
              <a:t>comerciales</a:t>
            </a:r>
            <a:r>
              <a:rPr lang="en-GB" sz="2000" dirty="0">
                <a:solidFill>
                  <a:srgbClr val="002060"/>
                </a:solidFill>
                <a:effectLst/>
                <a:latin typeface="Arial"/>
                <a:cs typeface="Arial"/>
              </a:rPr>
              <a:t>.</a:t>
            </a:r>
          </a:p>
          <a:p>
            <a:r>
              <a:rPr lang="en-GB" sz="2000" b="0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Recopilar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1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datos</a:t>
            </a: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1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desglosados</a:t>
            </a: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1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por</a:t>
            </a: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1" i="0" u="none" strike="noStrike" err="1">
                <a:solidFill>
                  <a:srgbClr val="002060"/>
                </a:solidFill>
                <a:effectLst/>
                <a:latin typeface="Arial"/>
                <a:cs typeface="Arial"/>
              </a:rPr>
              <a:t>sexo</a:t>
            </a: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</a:p>
          <a:p>
            <a:r>
              <a:rPr lang="en-GB" sz="2000" b="1" dirty="0" err="1">
                <a:solidFill>
                  <a:srgbClr val="002060"/>
                </a:solidFill>
                <a:latin typeface="Arial"/>
                <a:cs typeface="Arial"/>
              </a:rPr>
              <a:t>Garantizar</a:t>
            </a: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que </a:t>
            </a:r>
            <a:r>
              <a:rPr lang="en-GB" sz="2000" b="1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los</a:t>
            </a: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1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acuerdos</a:t>
            </a: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1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comerciales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0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aborden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0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los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0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aspectos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de </a:t>
            </a:r>
            <a:r>
              <a:rPr lang="en-GB" sz="2000" b="0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género</a:t>
            </a:r>
            <a:endParaRPr lang="en-GB" sz="20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GB" sz="2000" dirty="0" err="1">
                <a:solidFill>
                  <a:srgbClr val="002060"/>
                </a:solidFill>
                <a:latin typeface="Arial"/>
                <a:cs typeface="Arial"/>
              </a:rPr>
              <a:t>Promover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la </a:t>
            </a:r>
            <a:r>
              <a:rPr lang="en-GB" sz="2000" b="0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igualdad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de </a:t>
            </a:r>
            <a:r>
              <a:rPr lang="en-GB" sz="2000" b="0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género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a </a:t>
            </a:r>
            <a:r>
              <a:rPr lang="en-GB" sz="2000" b="0" i="0" u="none" strike="noStrike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través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 de la </a:t>
            </a: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Organización Mundial del Comercio (OMC)</a:t>
            </a:r>
          </a:p>
          <a:p>
            <a:endParaRPr lang="en-GB" sz="20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El sector comercio ante el ODS 5 : igualdad de género|CEOE">
            <a:extLst>
              <a:ext uri="{FF2B5EF4-FFF2-40B4-BE49-F238E27FC236}">
                <a16:creationId xmlns:a16="http://schemas.microsoft.com/office/drawing/2014/main" id="{E88F61CB-A60E-5265-FFBD-ED287C70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28" b="1"/>
          <a:stretch>
            <a:fillRect/>
          </a:stretch>
        </p:blipFill>
        <p:spPr bwMode="auto">
          <a:xfrm>
            <a:off x="7761092" y="771383"/>
            <a:ext cx="3684567" cy="5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5A997428-AB56-9F71-EEA3-FC9A8210E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4ED9-2882-FDDA-3332-9FD16763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61" y="325370"/>
            <a:ext cx="3276451" cy="1956841"/>
          </a:xfrm>
        </p:spPr>
        <p:txBody>
          <a:bodyPr anchor="b">
            <a:normAutofit/>
          </a:bodyPr>
          <a:lstStyle/>
          <a:p>
            <a:r>
              <a:rPr lang="en-GB" sz="4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EU-CHILE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1B90-5A72-7875-D74A-147BD5B0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061" y="2872899"/>
            <a:ext cx="3182691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z="1900" dirty="0">
                <a:solidFill>
                  <a:srgbClr val="002060"/>
                </a:solidFill>
                <a:latin typeface="Arial"/>
                <a:cs typeface="Arial"/>
              </a:rPr>
              <a:t>EU-Chile </a:t>
            </a:r>
            <a:r>
              <a:rPr lang="es-ES_tradnl" sz="1900" dirty="0" err="1">
                <a:solidFill>
                  <a:srgbClr val="002060"/>
                </a:solidFill>
                <a:latin typeface="Arial"/>
                <a:cs typeface="Arial"/>
              </a:rPr>
              <a:t>Interim</a:t>
            </a:r>
            <a:r>
              <a:rPr lang="es-ES_tradnl" sz="19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ES_tradnl" sz="1900" dirty="0" err="1">
                <a:solidFill>
                  <a:srgbClr val="002060"/>
                </a:solidFill>
                <a:latin typeface="Arial"/>
                <a:cs typeface="Arial"/>
              </a:rPr>
              <a:t>Trade</a:t>
            </a:r>
            <a:r>
              <a:rPr lang="es-ES_tradnl" sz="19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ES_tradnl" sz="1900" dirty="0" err="1">
                <a:solidFill>
                  <a:srgbClr val="002060"/>
                </a:solidFill>
                <a:latin typeface="Arial"/>
                <a:cs typeface="Arial"/>
              </a:rPr>
              <a:t>Agreement</a:t>
            </a:r>
            <a:r>
              <a:rPr lang="es-ES_tradnl" sz="1900" dirty="0">
                <a:solidFill>
                  <a:srgbClr val="002060"/>
                </a:solidFill>
                <a:latin typeface="Arial"/>
                <a:cs typeface="Arial"/>
              </a:rPr>
              <a:t> (as </a:t>
            </a:r>
            <a:r>
              <a:rPr lang="es-ES_tradnl" sz="1900" dirty="0" err="1">
                <a:solidFill>
                  <a:srgbClr val="002060"/>
                </a:solidFill>
                <a:latin typeface="Arial"/>
                <a:cs typeface="Arial"/>
              </a:rPr>
              <a:t>signed</a:t>
            </a:r>
            <a:r>
              <a:rPr lang="es-ES_tradnl" sz="19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ES_tradnl" sz="1900" dirty="0" err="1">
                <a:solidFill>
                  <a:srgbClr val="002060"/>
                </a:solidFill>
                <a:latin typeface="Arial"/>
                <a:cs typeface="Arial"/>
              </a:rPr>
              <a:t>on</a:t>
            </a:r>
            <a:r>
              <a:rPr lang="es-ES_tradnl" sz="1900" dirty="0">
                <a:solidFill>
                  <a:srgbClr val="002060"/>
                </a:solidFill>
                <a:latin typeface="Arial"/>
                <a:cs typeface="Arial"/>
              </a:rPr>
              <a:t> 13 </a:t>
            </a:r>
            <a:r>
              <a:rPr lang="es-ES_tradnl" sz="1900" dirty="0" err="1">
                <a:solidFill>
                  <a:srgbClr val="002060"/>
                </a:solidFill>
                <a:latin typeface="Arial"/>
                <a:cs typeface="Arial"/>
              </a:rPr>
              <a:t>December</a:t>
            </a:r>
            <a:r>
              <a:rPr lang="es-ES_tradnl" sz="1900" dirty="0">
                <a:solidFill>
                  <a:srgbClr val="002060"/>
                </a:solidFill>
                <a:latin typeface="Arial"/>
                <a:cs typeface="Arial"/>
              </a:rPr>
              <a:t> 2023) incluye capitulo 27 sobre Igualdad de Género:</a:t>
            </a:r>
          </a:p>
          <a:p>
            <a:r>
              <a:rPr lang="es-ES_tradnl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 la perspectiva de género en la promoción del crecimiento económico inclusive.</a:t>
            </a:r>
          </a:p>
        </p:txBody>
      </p:sp>
      <p:pic>
        <p:nvPicPr>
          <p:cNvPr id="1026" name="Picture 2" descr="Australasia's mining sector falling short on gender equality and empowering  women - Special Feature - Mining.com.au">
            <a:extLst>
              <a:ext uri="{FF2B5EF4-FFF2-40B4-BE49-F238E27FC236}">
                <a16:creationId xmlns:a16="http://schemas.microsoft.com/office/drawing/2014/main" id="{75293668-9104-6B7E-61A6-9AF4E9A2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5" r="18057" b="2"/>
          <a:stretch>
            <a:fillRect/>
          </a:stretch>
        </p:blipFill>
        <p:spPr bwMode="auto">
          <a:xfrm>
            <a:off x="5507777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38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8A3E-7B87-0BF1-5D48-700DEEEE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15" y="448300"/>
            <a:ext cx="2353866" cy="2334485"/>
          </a:xfrm>
        </p:spPr>
        <p:txBody>
          <a:bodyPr>
            <a:normAutofit/>
          </a:bodyPr>
          <a:lstStyle/>
          <a:p>
            <a:r>
              <a:rPr lang="es-ES_tradnl" sz="3100" dirty="0">
                <a:solidFill>
                  <a:srgbClr val="002060"/>
                </a:solidFill>
                <a:latin typeface="Arial"/>
                <a:cs typeface="Arial"/>
              </a:rPr>
              <a:t>¿Cómo se incluye </a:t>
            </a:r>
            <a:br>
              <a:rPr lang="es-ES_tradnl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100" dirty="0">
                <a:solidFill>
                  <a:srgbClr val="002060"/>
                </a:solidFill>
                <a:latin typeface="Arial"/>
                <a:cs typeface="Arial"/>
              </a:rPr>
              <a:t>la perspectiva de género?</a:t>
            </a:r>
            <a:endParaRPr lang="en-GB" sz="3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BCC9C810-0CE9-8CC5-2CBD-A7C4E2EBB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955035"/>
              </p:ext>
            </p:extLst>
          </p:nvPr>
        </p:nvGraphicFramePr>
        <p:xfrm>
          <a:off x="7636826" y="298398"/>
          <a:ext cx="2900322" cy="625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17B5F8-6DA0-4F27-F760-12CDCF579445}"/>
              </a:ext>
            </a:extLst>
          </p:cNvPr>
          <p:cNvSpPr txBox="1"/>
          <p:nvPr/>
        </p:nvSpPr>
        <p:spPr>
          <a:xfrm>
            <a:off x="715146" y="2643301"/>
            <a:ext cx="3630915" cy="33055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Arial"/>
                <a:cs typeface="Arial"/>
              </a:rPr>
              <a:t>Empoderamiento económico. </a:t>
            </a:r>
            <a:endParaRPr lang="en-US" sz="240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Arial"/>
                <a:cs typeface="Arial"/>
              </a:rPr>
              <a:t>Acceso y control de los recursos económicos</a:t>
            </a:r>
            <a:endParaRPr lang="en-US" sz="240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Arial"/>
                <a:cs typeface="Arial"/>
              </a:rPr>
              <a:t>Reforzar la igualdad entre hombres y mujeres</a:t>
            </a:r>
            <a:endParaRPr lang="en-GB" sz="240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A logo for a gender equality event&#10;&#10;AI-generated content may be incorrect.">
            <a:extLst>
              <a:ext uri="{FF2B5EF4-FFF2-40B4-BE49-F238E27FC236}">
                <a16:creationId xmlns:a16="http://schemas.microsoft.com/office/drawing/2014/main" id="{122C36AC-591D-DA38-0C1C-0761C2A1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74258"/>
            <a:ext cx="3609895" cy="20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533B8938-74AB-AA9B-2AA1-0316B733C7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039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16e606-b534-4731-97fc-80d7caba92cb" xsi:nil="true"/>
    <lcf76f155ced4ddcb4097134ff3c332f xmlns="69c60461-25ce-4eb9-9cab-7f709248852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06B06D17ADD45BC48B4C0B7D76816" ma:contentTypeVersion="19" ma:contentTypeDescription="Create a new document." ma:contentTypeScope="" ma:versionID="270e63befc0143650241504cac723b70">
  <xsd:schema xmlns:xsd="http://www.w3.org/2001/XMLSchema" xmlns:xs="http://www.w3.org/2001/XMLSchema" xmlns:p="http://schemas.microsoft.com/office/2006/metadata/properties" xmlns:ns2="69c60461-25ce-4eb9-9cab-7f7092488520" xmlns:ns3="6b16e606-b534-4731-97fc-80d7caba92cb" targetNamespace="http://schemas.microsoft.com/office/2006/metadata/properties" ma:root="true" ma:fieldsID="020f93054fcae48376f74e4ed385dcd5" ns2:_="" ns3:_="">
    <xsd:import namespace="69c60461-25ce-4eb9-9cab-7f7092488520"/>
    <xsd:import namespace="6b16e606-b534-4731-97fc-80d7caba92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3:SharedWithUser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60461-25ce-4eb9-9cab-7f70924885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885938-e8b6-4ee9-9e6f-98c32c3fb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6e606-b534-4731-97fc-80d7caba92c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9524e73a-9fea-46f4-976c-6417f1bd0258}" ma:internalName="TaxCatchAll" ma:showField="CatchAllData" ma:web="6b16e606-b534-4731-97fc-80d7caba92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03A7E-92D0-4BD2-A0AC-61D1C155559F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6b16e606-b534-4731-97fc-80d7caba92cb"/>
    <ds:schemaRef ds:uri="69c60461-25ce-4eb9-9cab-7f709248852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22F37F-1876-4E2D-9198-145A32B60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A93972-B7DB-45A6-85B5-08DD4C1C33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60461-25ce-4eb9-9cab-7f7092488520"/>
    <ds:schemaRef ds:uri="6b16e606-b534-4731-97fc-80d7caba92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b0b0888-4f59-4c87-b6fc-09eaf68bc976}" enabled="0" method="" siteId="{0b0b0888-4f59-4c87-b6fc-09eaf68bc9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987</Words>
  <Application>Microsoft Office PowerPoint</Application>
  <PresentationFormat>Widescreen</PresentationFormat>
  <Paragraphs>84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 New</vt:lpstr>
      <vt:lpstr>Noto Sans</vt:lpstr>
      <vt:lpstr>Times New Roman</vt:lpstr>
      <vt:lpstr>Office Theme</vt:lpstr>
      <vt:lpstr> SEMINARIO GENERO Y COMERCIO    Una perspectiva Europea  EuroChile  10 Junio 2025 Elena Ferreras, consultora independiente Genero, Diversidad e Inclusión</vt:lpstr>
      <vt:lpstr>CONTEXTO GENERAL</vt:lpstr>
      <vt:lpstr>COMERCIO AFECTA DE MANERA  DIFERENTE A LOS HOMBRES Y A LAS MUJERES</vt:lpstr>
      <vt:lpstr>FACTORES DE DESIGUALDAD</vt:lpstr>
      <vt:lpstr>AVANCES UE</vt:lpstr>
      <vt:lpstr>BRECHAS Y DESAFÍOS</vt:lpstr>
      <vt:lpstr>OPORTUNIDADES EXISTENTES</vt:lpstr>
      <vt:lpstr>EU-CHILE</vt:lpstr>
      <vt:lpstr>¿Cómo se incluye  la perspectiva de género?</vt:lpstr>
      <vt:lpstr> PROMOVER UN ECOSISTEMA COMERCIAL MÁS IGUALITARIO: 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Elena Ferreras Carreras</dc:creator>
  <cp:lastModifiedBy>Gender-HRBA-Disability Knowledge Hub</cp:lastModifiedBy>
  <cp:revision>45</cp:revision>
  <dcterms:created xsi:type="dcterms:W3CDTF">2025-06-08T15:44:08Z</dcterms:created>
  <dcterms:modified xsi:type="dcterms:W3CDTF">2025-06-10T16:06:45Z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0x0101009EF06B06D17ADD45BC48B4C0B7D76816</vt:lpwstr>
  </property>
  <property fmtid="{D5CDD505-2E9C-101B-9397-08002B2CF9AE}" pid="3" name="ArticulateGUID">
    <vt:lpwstr>B35D62AE-2BC2-48BD-96D2-BB03C5C00AC5</vt:lpwstr>
  </property>
  <property fmtid="{D5CDD505-2E9C-101B-9397-08002B2CF9AE}" pid="4" name="ArticulatePath">
    <vt:lpwstr>https://integrationconsultants.sharepoint.com/sites/INT-FRA/Shared Documents/Projects/Knowledge Hub EU_3078/Implementation/10_Component 2 - Capacity Development/05 Onsite trainings/Chile training/comercio y genero 10 Junio</vt:lpwstr>
  </property>
  <property fmtid="{D5CDD505-2E9C-101B-9397-08002B2CF9AE}" pid="5" name="MediaServiceImageTags">
    <vt:lpwstr/>
  </property>
</Properties>
</file>