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46" r:id="rId5"/>
    <p:sldId id="2263" r:id="rId6"/>
    <p:sldId id="2265" r:id="rId7"/>
    <p:sldId id="2272" r:id="rId8"/>
    <p:sldId id="2264" r:id="rId9"/>
    <p:sldId id="2266" r:id="rId10"/>
    <p:sldId id="2270" r:id="rId11"/>
    <p:sldId id="2271" r:id="rId12"/>
    <p:sldId id="2267" r:id="rId13"/>
    <p:sldId id="2268" r:id="rId14"/>
    <p:sldId id="226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AB53A-1DD2-48ED-B705-73D11B71F17A}" v="10" dt="2025-06-10T16:02:45.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6"/>
    <p:restoredTop sz="82806"/>
  </p:normalViewPr>
  <p:slideViewPr>
    <p:cSldViewPr snapToGrid="0">
      <p:cViewPr varScale="1">
        <p:scale>
          <a:sx n="52" d="100"/>
          <a:sy n="52" d="100"/>
        </p:scale>
        <p:origin x="10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F1C2C-BB15-4E29-A7E1-6E9FD90E09C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3CC260E-A534-44A9-B1CF-5F7219D07BB4}">
      <dgm:prSet/>
      <dgm:spPr/>
      <dgm:t>
        <a:bodyPr/>
        <a:lstStyle/>
        <a:p>
          <a:r>
            <a:rPr lang="es-ES_tradnl" b="0" i="0" noProof="0" dirty="0"/>
            <a:t>Al menos </a:t>
          </a:r>
          <a:r>
            <a:rPr lang="es-ES_tradnl" b="1" i="0" noProof="0" dirty="0"/>
            <a:t>40%</a:t>
          </a:r>
          <a:r>
            <a:rPr lang="es-ES_tradnl" b="0" i="0" noProof="0" dirty="0"/>
            <a:t> de directores no ejecutivos o </a:t>
          </a:r>
          <a:r>
            <a:rPr lang="es-ES_tradnl" b="1" i="0" noProof="0" dirty="0"/>
            <a:t>33%</a:t>
          </a:r>
          <a:r>
            <a:rPr lang="es-ES_tradnl" b="0" i="0" noProof="0" dirty="0"/>
            <a:t> de todos los directores deben ser del género menos representado</a:t>
          </a:r>
          <a:endParaRPr lang="es-ES_tradnl" noProof="0" dirty="0"/>
        </a:p>
      </dgm:t>
    </dgm:pt>
    <dgm:pt modelId="{9D9C3B97-B8D5-40EC-A7B6-87BF8A9FBBF9}" type="parTrans" cxnId="{A4543383-BFA7-43D4-B0CB-9B1E84B44675}">
      <dgm:prSet/>
      <dgm:spPr/>
      <dgm:t>
        <a:bodyPr/>
        <a:lstStyle/>
        <a:p>
          <a:endParaRPr lang="en-US"/>
        </a:p>
      </dgm:t>
    </dgm:pt>
    <dgm:pt modelId="{CF9CA91F-B268-4EFB-94E5-8745E9388C0D}" type="sibTrans" cxnId="{A4543383-BFA7-43D4-B0CB-9B1E84B44675}">
      <dgm:prSet/>
      <dgm:spPr/>
      <dgm:t>
        <a:bodyPr/>
        <a:lstStyle/>
        <a:p>
          <a:endParaRPr lang="en-US"/>
        </a:p>
      </dgm:t>
    </dgm:pt>
    <dgm:pt modelId="{0ED49ED2-C556-4F24-B533-B096BE503DE5}">
      <dgm:prSet/>
      <dgm:spPr/>
      <dgm:t>
        <a:bodyPr/>
        <a:lstStyle/>
        <a:p>
          <a:r>
            <a:rPr lang="es-ES_tradnl" b="0" i="0" noProof="0" dirty="0"/>
            <a:t>Procesos de selección deben ser transparentes y basados en mérito</a:t>
          </a:r>
          <a:endParaRPr lang="es-ES_tradnl" noProof="0" dirty="0"/>
        </a:p>
      </dgm:t>
    </dgm:pt>
    <dgm:pt modelId="{25B075CE-6451-4862-A3D3-F46162EEBDA5}" type="parTrans" cxnId="{D9C2C76A-9F49-496A-B266-FE413C207BC1}">
      <dgm:prSet/>
      <dgm:spPr/>
      <dgm:t>
        <a:bodyPr/>
        <a:lstStyle/>
        <a:p>
          <a:endParaRPr lang="en-US"/>
        </a:p>
      </dgm:t>
    </dgm:pt>
    <dgm:pt modelId="{4C9B820D-BB78-4273-960A-DA4309D173B0}" type="sibTrans" cxnId="{D9C2C76A-9F49-496A-B266-FE413C207BC1}">
      <dgm:prSet/>
      <dgm:spPr/>
      <dgm:t>
        <a:bodyPr/>
        <a:lstStyle/>
        <a:p>
          <a:endParaRPr lang="en-US"/>
        </a:p>
      </dgm:t>
    </dgm:pt>
    <dgm:pt modelId="{F02C039E-16A2-415E-AFE3-DB4A1F6EEC01}">
      <dgm:prSet/>
      <dgm:spPr/>
      <dgm:t>
        <a:bodyPr/>
        <a:lstStyle/>
        <a:p>
          <a:r>
            <a:rPr lang="es-ES_tradnl" b="0" i="0" noProof="0" dirty="0"/>
            <a:t>Empresas deben reportar anualmente la representación de género a autoridades competentes</a:t>
          </a:r>
          <a:endParaRPr lang="es-ES_tradnl" noProof="0" dirty="0"/>
        </a:p>
      </dgm:t>
    </dgm:pt>
    <dgm:pt modelId="{5ABF788C-E3AB-4206-8E90-296E5A3698D3}" type="parTrans" cxnId="{F8A3193C-E191-4BDC-A50B-3E19312DE572}">
      <dgm:prSet/>
      <dgm:spPr/>
      <dgm:t>
        <a:bodyPr/>
        <a:lstStyle/>
        <a:p>
          <a:endParaRPr lang="en-US"/>
        </a:p>
      </dgm:t>
    </dgm:pt>
    <dgm:pt modelId="{A15452AF-E6E6-4201-8367-77007339CB23}" type="sibTrans" cxnId="{F8A3193C-E191-4BDC-A50B-3E19312DE572}">
      <dgm:prSet/>
      <dgm:spPr/>
      <dgm:t>
        <a:bodyPr/>
        <a:lstStyle/>
        <a:p>
          <a:endParaRPr lang="en-US"/>
        </a:p>
      </dgm:t>
    </dgm:pt>
    <dgm:pt modelId="{1DD532A9-D831-444C-A729-EFEEBA99AEF3}" type="pres">
      <dgm:prSet presAssocID="{42FF1C2C-BB15-4E29-A7E1-6E9FD90E09CC}" presName="linear" presStyleCnt="0">
        <dgm:presLayoutVars>
          <dgm:animLvl val="lvl"/>
          <dgm:resizeHandles val="exact"/>
        </dgm:presLayoutVars>
      </dgm:prSet>
      <dgm:spPr/>
    </dgm:pt>
    <dgm:pt modelId="{8EA61B72-958D-4D15-810A-F5C6F70C0B04}" type="pres">
      <dgm:prSet presAssocID="{F3CC260E-A534-44A9-B1CF-5F7219D07BB4}" presName="parentText" presStyleLbl="node1" presStyleIdx="0" presStyleCnt="3">
        <dgm:presLayoutVars>
          <dgm:chMax val="0"/>
          <dgm:bulletEnabled val="1"/>
        </dgm:presLayoutVars>
      </dgm:prSet>
      <dgm:spPr/>
    </dgm:pt>
    <dgm:pt modelId="{B2FC5C68-2564-475F-B176-8BE3ABBF6678}" type="pres">
      <dgm:prSet presAssocID="{CF9CA91F-B268-4EFB-94E5-8745E9388C0D}" presName="spacer" presStyleCnt="0"/>
      <dgm:spPr/>
    </dgm:pt>
    <dgm:pt modelId="{9E547054-9AAF-4622-9E65-05B1AA4A5B80}" type="pres">
      <dgm:prSet presAssocID="{0ED49ED2-C556-4F24-B533-B096BE503DE5}" presName="parentText" presStyleLbl="node1" presStyleIdx="1" presStyleCnt="3">
        <dgm:presLayoutVars>
          <dgm:chMax val="0"/>
          <dgm:bulletEnabled val="1"/>
        </dgm:presLayoutVars>
      </dgm:prSet>
      <dgm:spPr/>
    </dgm:pt>
    <dgm:pt modelId="{89495798-64FE-4A2A-93F8-02B05CC24842}" type="pres">
      <dgm:prSet presAssocID="{4C9B820D-BB78-4273-960A-DA4309D173B0}" presName="spacer" presStyleCnt="0"/>
      <dgm:spPr/>
    </dgm:pt>
    <dgm:pt modelId="{B3C4AD48-AC8E-4ABC-9867-8041AC3F1CC2}" type="pres">
      <dgm:prSet presAssocID="{F02C039E-16A2-415E-AFE3-DB4A1F6EEC01}" presName="parentText" presStyleLbl="node1" presStyleIdx="2" presStyleCnt="3">
        <dgm:presLayoutVars>
          <dgm:chMax val="0"/>
          <dgm:bulletEnabled val="1"/>
        </dgm:presLayoutVars>
      </dgm:prSet>
      <dgm:spPr/>
    </dgm:pt>
  </dgm:ptLst>
  <dgm:cxnLst>
    <dgm:cxn modelId="{758B5736-FD30-416A-8C8F-AF7D61E74F18}" type="presOf" srcId="{0ED49ED2-C556-4F24-B533-B096BE503DE5}" destId="{9E547054-9AAF-4622-9E65-05B1AA4A5B80}" srcOrd="0" destOrd="0" presId="urn:microsoft.com/office/officeart/2005/8/layout/vList2"/>
    <dgm:cxn modelId="{F8A3193C-E191-4BDC-A50B-3E19312DE572}" srcId="{42FF1C2C-BB15-4E29-A7E1-6E9FD90E09CC}" destId="{F02C039E-16A2-415E-AFE3-DB4A1F6EEC01}" srcOrd="2" destOrd="0" parTransId="{5ABF788C-E3AB-4206-8E90-296E5A3698D3}" sibTransId="{A15452AF-E6E6-4201-8367-77007339CB23}"/>
    <dgm:cxn modelId="{58E5B45F-D9D1-49E7-BACB-778C687E263B}" type="presOf" srcId="{F02C039E-16A2-415E-AFE3-DB4A1F6EEC01}" destId="{B3C4AD48-AC8E-4ABC-9867-8041AC3F1CC2}" srcOrd="0" destOrd="0" presId="urn:microsoft.com/office/officeart/2005/8/layout/vList2"/>
    <dgm:cxn modelId="{D9C2C76A-9F49-496A-B266-FE413C207BC1}" srcId="{42FF1C2C-BB15-4E29-A7E1-6E9FD90E09CC}" destId="{0ED49ED2-C556-4F24-B533-B096BE503DE5}" srcOrd="1" destOrd="0" parTransId="{25B075CE-6451-4862-A3D3-F46162EEBDA5}" sibTransId="{4C9B820D-BB78-4273-960A-DA4309D173B0}"/>
    <dgm:cxn modelId="{D4F7084C-B325-4879-B12A-301AA81A39AF}" type="presOf" srcId="{42FF1C2C-BB15-4E29-A7E1-6E9FD90E09CC}" destId="{1DD532A9-D831-444C-A729-EFEEBA99AEF3}" srcOrd="0" destOrd="0" presId="urn:microsoft.com/office/officeart/2005/8/layout/vList2"/>
    <dgm:cxn modelId="{A4543383-BFA7-43D4-B0CB-9B1E84B44675}" srcId="{42FF1C2C-BB15-4E29-A7E1-6E9FD90E09CC}" destId="{F3CC260E-A534-44A9-B1CF-5F7219D07BB4}" srcOrd="0" destOrd="0" parTransId="{9D9C3B97-B8D5-40EC-A7B6-87BF8A9FBBF9}" sibTransId="{CF9CA91F-B268-4EFB-94E5-8745E9388C0D}"/>
    <dgm:cxn modelId="{FA9DC2FF-923C-468D-8DE4-0FE313255AB0}" type="presOf" srcId="{F3CC260E-A534-44A9-B1CF-5F7219D07BB4}" destId="{8EA61B72-958D-4D15-810A-F5C6F70C0B04}" srcOrd="0" destOrd="0" presId="urn:microsoft.com/office/officeart/2005/8/layout/vList2"/>
    <dgm:cxn modelId="{38C5C355-8C7C-45DF-8702-9C9F97DE5261}" type="presParOf" srcId="{1DD532A9-D831-444C-A729-EFEEBA99AEF3}" destId="{8EA61B72-958D-4D15-810A-F5C6F70C0B04}" srcOrd="0" destOrd="0" presId="urn:microsoft.com/office/officeart/2005/8/layout/vList2"/>
    <dgm:cxn modelId="{40B677AD-BB59-4D03-9257-3D038C7A67E7}" type="presParOf" srcId="{1DD532A9-D831-444C-A729-EFEEBA99AEF3}" destId="{B2FC5C68-2564-475F-B176-8BE3ABBF6678}" srcOrd="1" destOrd="0" presId="urn:microsoft.com/office/officeart/2005/8/layout/vList2"/>
    <dgm:cxn modelId="{D32CCEC0-3D1B-438D-9603-C18570B71A90}" type="presParOf" srcId="{1DD532A9-D831-444C-A729-EFEEBA99AEF3}" destId="{9E547054-9AAF-4622-9E65-05B1AA4A5B80}" srcOrd="2" destOrd="0" presId="urn:microsoft.com/office/officeart/2005/8/layout/vList2"/>
    <dgm:cxn modelId="{CE6876E4-7F4D-4C43-BB5B-7FFAE0335A25}" type="presParOf" srcId="{1DD532A9-D831-444C-A729-EFEEBA99AEF3}" destId="{89495798-64FE-4A2A-93F8-02B05CC24842}" srcOrd="3" destOrd="0" presId="urn:microsoft.com/office/officeart/2005/8/layout/vList2"/>
    <dgm:cxn modelId="{81D6DDB1-EE30-4141-941E-A4D33B89BD42}" type="presParOf" srcId="{1DD532A9-D831-444C-A729-EFEEBA99AEF3}" destId="{B3C4AD48-AC8E-4ABC-9867-8041AC3F1CC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61B72-958D-4D15-810A-F5C6F70C0B04}">
      <dsp:nvSpPr>
        <dsp:cNvPr id="0" name=""/>
        <dsp:cNvSpPr/>
      </dsp:nvSpPr>
      <dsp:spPr>
        <a:xfrm>
          <a:off x="0" y="174069"/>
          <a:ext cx="10515600" cy="1272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_tradnl" sz="3200" b="0" i="0" kern="1200" noProof="0" dirty="0"/>
            <a:t>Al menos </a:t>
          </a:r>
          <a:r>
            <a:rPr lang="es-ES_tradnl" sz="3200" b="1" i="0" kern="1200" noProof="0" dirty="0"/>
            <a:t>40%</a:t>
          </a:r>
          <a:r>
            <a:rPr lang="es-ES_tradnl" sz="3200" b="0" i="0" kern="1200" noProof="0" dirty="0"/>
            <a:t> de directores no ejecutivos o </a:t>
          </a:r>
          <a:r>
            <a:rPr lang="es-ES_tradnl" sz="3200" b="1" i="0" kern="1200" noProof="0" dirty="0"/>
            <a:t>33%</a:t>
          </a:r>
          <a:r>
            <a:rPr lang="es-ES_tradnl" sz="3200" b="0" i="0" kern="1200" noProof="0" dirty="0"/>
            <a:t> de todos los directores deben ser del género menos representado</a:t>
          </a:r>
          <a:endParaRPr lang="es-ES_tradnl" sz="3200" kern="1200" noProof="0" dirty="0"/>
        </a:p>
      </dsp:txBody>
      <dsp:txXfrm>
        <a:off x="62141" y="236210"/>
        <a:ext cx="10391318" cy="1148678"/>
      </dsp:txXfrm>
    </dsp:sp>
    <dsp:sp modelId="{9E547054-9AAF-4622-9E65-05B1AA4A5B80}">
      <dsp:nvSpPr>
        <dsp:cNvPr id="0" name=""/>
        <dsp:cNvSpPr/>
      </dsp:nvSpPr>
      <dsp:spPr>
        <a:xfrm>
          <a:off x="0" y="1539189"/>
          <a:ext cx="10515600" cy="12729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_tradnl" sz="3200" b="0" i="0" kern="1200" noProof="0" dirty="0"/>
            <a:t>Procesos de selección deben ser transparentes y basados en mérito</a:t>
          </a:r>
          <a:endParaRPr lang="es-ES_tradnl" sz="3200" kern="1200" noProof="0" dirty="0"/>
        </a:p>
      </dsp:txBody>
      <dsp:txXfrm>
        <a:off x="62141" y="1601330"/>
        <a:ext cx="10391318" cy="1148678"/>
      </dsp:txXfrm>
    </dsp:sp>
    <dsp:sp modelId="{B3C4AD48-AC8E-4ABC-9867-8041AC3F1CC2}">
      <dsp:nvSpPr>
        <dsp:cNvPr id="0" name=""/>
        <dsp:cNvSpPr/>
      </dsp:nvSpPr>
      <dsp:spPr>
        <a:xfrm>
          <a:off x="0" y="2904309"/>
          <a:ext cx="10515600" cy="12729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_tradnl" sz="3200" b="0" i="0" kern="1200" noProof="0" dirty="0"/>
            <a:t>Empresas deben reportar anualmente la representación de género a autoridades competentes</a:t>
          </a:r>
          <a:endParaRPr lang="es-ES_tradnl" sz="3200" kern="1200" noProof="0" dirty="0"/>
        </a:p>
      </dsp:txBody>
      <dsp:txXfrm>
        <a:off x="62141" y="2966450"/>
        <a:ext cx="10391318"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DBE4E-ACAB-F249-AA85-9019549A5CC3}" type="datetimeFigureOut">
              <a:rPr lang="es-ES_tradnl" smtClean="0"/>
              <a:t>10/06/2025</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666EE-A6DA-3F41-93E6-1E044C60AC52}" type="slidenum">
              <a:rPr lang="es-ES_tradnl" smtClean="0"/>
              <a:t>‹Nº›</a:t>
            </a:fld>
            <a:endParaRPr lang="es-ES_tradnl"/>
          </a:p>
        </p:txBody>
      </p:sp>
    </p:spTree>
    <p:extLst>
      <p:ext uri="{BB962C8B-B14F-4D97-AF65-F5344CB8AC3E}">
        <p14:creationId xmlns:p14="http://schemas.microsoft.com/office/powerpoint/2010/main" val="338259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ckinsey.com/capabilities/people-and-organizational-performance/our-insights/why-diversity-matter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ckinsey.com/featured-insights/driving-holistic-impact" TargetMode="External"/><Relationship Id="rId5" Type="http://schemas.openxmlformats.org/officeDocument/2006/relationships/hyperlink" Target="https://www.mckinsey.com/featured-insights/diversity-and-inclusion/diversity-wins-how-inclusion-matters" TargetMode="External"/><Relationship Id="rId4" Type="http://schemas.openxmlformats.org/officeDocument/2006/relationships/hyperlink" Target="https://www.mckinsey.com/capabilities/people-and-organizational-performance/our-insights/delivering-through-divers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8124AE5-6BD8-9347-AE8F-C7EE7F11AC1E}" type="slidenum">
              <a:rPr lang="fr-FR" smtClean="0"/>
              <a:t>1</a:t>
            </a:fld>
            <a:endParaRPr lang="fr-FR"/>
          </a:p>
        </p:txBody>
      </p:sp>
    </p:spTree>
    <p:extLst>
      <p:ext uri="{BB962C8B-B14F-4D97-AF65-F5344CB8AC3E}">
        <p14:creationId xmlns:p14="http://schemas.microsoft.com/office/powerpoint/2010/main" val="21233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474747"/>
                </a:solidFill>
                <a:effectLst/>
                <a:latin typeface="Google Sans"/>
              </a:rPr>
              <a:t>McKinsey reports  from 2023 revealed that </a:t>
            </a:r>
            <a:r>
              <a:rPr lang="en-GB" b="0" i="0" u="none" strike="noStrike" dirty="0">
                <a:solidFill>
                  <a:srgbClr val="040C28"/>
                </a:solidFill>
                <a:effectLst/>
                <a:latin typeface="Google Sans"/>
              </a:rPr>
              <a:t>companies in the top quartile for gender diversity on their boards were 39% more likely to deliver above-average profitability than companies in the bottom quartile</a:t>
            </a:r>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2</a:t>
            </a:fld>
            <a:endParaRPr lang="es-ES_tradnl"/>
          </a:p>
        </p:txBody>
      </p:sp>
    </p:spTree>
    <p:extLst>
      <p:ext uri="{BB962C8B-B14F-4D97-AF65-F5344CB8AC3E}">
        <p14:creationId xmlns:p14="http://schemas.microsoft.com/office/powerpoint/2010/main" val="384017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none" strike="noStrike" dirty="0">
                <a:solidFill>
                  <a:srgbClr val="333333"/>
                </a:solidFill>
                <a:effectLst/>
                <a:latin typeface="McKinsey Sans"/>
              </a:rPr>
              <a:t>Diversity Matters Even More</a:t>
            </a:r>
            <a:r>
              <a:rPr lang="en-GB" b="0" i="0" u="none" strike="noStrike" dirty="0">
                <a:solidFill>
                  <a:srgbClr val="333333"/>
                </a:solidFill>
                <a:effectLst/>
                <a:latin typeface="McKinsey Sans"/>
              </a:rPr>
              <a:t> is the fourth report in a McKinsey series investigating the business case for diversity, following </a:t>
            </a:r>
            <a:r>
              <a:rPr lang="en-GB" b="0" i="1" u="none" strike="noStrike" dirty="0">
                <a:solidFill>
                  <a:srgbClr val="333333"/>
                </a:solidFill>
                <a:effectLst/>
                <a:latin typeface="McKinsey Sans"/>
                <a:hlinkClick r:id="rId3"/>
              </a:rPr>
              <a:t>Why Diversity Matters</a:t>
            </a:r>
            <a:r>
              <a:rPr lang="en-GB" b="0" i="0" u="none" strike="noStrike" dirty="0">
                <a:solidFill>
                  <a:srgbClr val="333333"/>
                </a:solidFill>
                <a:effectLst/>
                <a:latin typeface="McKinsey Sans"/>
              </a:rPr>
              <a:t> (2015), </a:t>
            </a:r>
            <a:r>
              <a:rPr lang="en-GB" b="0" i="1" u="none" strike="noStrike" dirty="0">
                <a:solidFill>
                  <a:srgbClr val="333333"/>
                </a:solidFill>
                <a:effectLst/>
                <a:latin typeface="McKinsey Sans"/>
                <a:hlinkClick r:id="rId4"/>
              </a:rPr>
              <a:t>Delivering Through Diversity</a:t>
            </a:r>
            <a:r>
              <a:rPr lang="en-GB" b="0" i="0" u="none" strike="noStrike" dirty="0">
                <a:solidFill>
                  <a:srgbClr val="333333"/>
                </a:solidFill>
                <a:effectLst/>
                <a:latin typeface="McKinsey Sans"/>
              </a:rPr>
              <a:t> (2018), and </a:t>
            </a:r>
            <a:r>
              <a:rPr lang="en-GB" b="0" i="1" u="none" strike="noStrike" dirty="0">
                <a:solidFill>
                  <a:srgbClr val="333333"/>
                </a:solidFill>
                <a:effectLst/>
                <a:latin typeface="McKinsey Sans"/>
                <a:hlinkClick r:id="rId5"/>
              </a:rPr>
              <a:t>Diversity Wins</a:t>
            </a:r>
            <a:r>
              <a:rPr lang="en-GB" b="0" i="0" u="none" strike="noStrike" dirty="0">
                <a:solidFill>
                  <a:srgbClr val="333333"/>
                </a:solidFill>
                <a:effectLst/>
                <a:latin typeface="McKinsey Sans"/>
              </a:rPr>
              <a:t> (2020). For almost a decade through our Diversity Matters series of reports, McKinsey has delivered a comprehensive global perspective on the relationship between leadership diversity and company performance.</a:t>
            </a:r>
          </a:p>
          <a:p>
            <a:endParaRPr lang="en-GB" b="0" i="0" u="none" strike="noStrike" dirty="0">
              <a:solidFill>
                <a:srgbClr val="333333"/>
              </a:solidFill>
              <a:effectLst/>
              <a:latin typeface="McKinsey Sans"/>
            </a:endParaRPr>
          </a:p>
          <a:p>
            <a:r>
              <a:rPr lang="en-GB" b="0" i="0" u="none" strike="noStrike" dirty="0">
                <a:solidFill>
                  <a:srgbClr val="333333"/>
                </a:solidFill>
                <a:effectLst/>
                <a:latin typeface="McKinsey Sans"/>
              </a:rPr>
              <a:t>1,265 companies, 23 countries, and six global regions</a:t>
            </a:r>
          </a:p>
          <a:p>
            <a:endParaRPr lang="en-GB" b="0" i="0" u="none" strike="noStrike" dirty="0">
              <a:solidFill>
                <a:srgbClr val="333333"/>
              </a:solidFill>
              <a:effectLst/>
              <a:latin typeface="McKinsey Sans"/>
            </a:endParaRPr>
          </a:p>
          <a:p>
            <a:pPr algn="l"/>
            <a:r>
              <a:rPr lang="en-GB" b="0" i="0" u="none" strike="noStrike" dirty="0">
                <a:solidFill>
                  <a:srgbClr val="333333"/>
                </a:solidFill>
                <a:effectLst/>
                <a:latin typeface="McKinsey Sans"/>
              </a:rPr>
              <a:t> </a:t>
            </a:r>
            <a:r>
              <a:rPr lang="en-GB" b="0" i="0" u="none" strike="noStrike" dirty="0">
                <a:solidFill>
                  <a:srgbClr val="333333"/>
                </a:solidFill>
                <a:effectLst/>
                <a:latin typeface="McKinsey Sans"/>
                <a:hlinkClick r:id="rId6"/>
              </a:rPr>
              <a:t>five main areas of holistic impact</a:t>
            </a:r>
            <a:r>
              <a:rPr lang="en-GB" b="0" i="0" u="none" strike="noStrike" dirty="0">
                <a:solidFill>
                  <a:srgbClr val="333333"/>
                </a:solidFill>
                <a:effectLst/>
                <a:latin typeface="McKinsey Sans"/>
              </a:rPr>
              <a:t>: financial and operational, capabilities, health and workforce, and environmental and social. In this report, we broaden our research lens, focusing on environmental and social-impact elements.</a:t>
            </a:r>
          </a:p>
          <a:p>
            <a:pPr algn="l"/>
            <a:r>
              <a:rPr lang="en-GB" b="0" i="0" u="none" strike="noStrike" dirty="0">
                <a:solidFill>
                  <a:srgbClr val="333333"/>
                </a:solidFill>
                <a:effectLst/>
                <a:latin typeface="McKinsey Sans"/>
              </a:rPr>
              <a:t>Our findings are striking. Across all industries surveyed, more diversity in boards and executive teams is correlated to higher social and environmental impact scores.</a:t>
            </a:r>
          </a:p>
          <a:p>
            <a:pPr algn="l"/>
            <a:r>
              <a:rPr lang="en-GB" b="0" i="0" u="none" strike="noStrike" dirty="0">
                <a:solidFill>
                  <a:srgbClr val="333333"/>
                </a:solidFill>
                <a:effectLst/>
                <a:latin typeface="McKinsey Sans"/>
              </a:rPr>
              <a:t>We also found a link between greater diversity in leadership roles and diversity across the organization. For a 10 percent rise in women’s executive representation in our 2019 dataset, we see on average a 2.1 increase in the percentage of both women employees and women managers in 2021. A similar, if somewhat smaller, effect holds with ethnic representation.</a:t>
            </a:r>
            <a:r>
              <a:rPr lang="en-GB" b="0" i="0" u="none" strike="noStrike" baseline="30000" dirty="0">
                <a:solidFill>
                  <a:srgbClr val="333333"/>
                </a:solidFill>
                <a:effectLst/>
                <a:latin typeface="McKinsey Sans"/>
              </a:rPr>
              <a:t>9</a:t>
            </a:r>
            <a:r>
              <a:rPr lang="en-GB" b="0" i="0" u="none" strike="noStrike" dirty="0">
                <a:solidFill>
                  <a:srgbClr val="333333"/>
                </a:solidFill>
                <a:effectLst/>
                <a:latin typeface="McKinsey Sans"/>
              </a:rPr>
              <a:t> When there is a path for women and ethnic minorities to step into the highest roles, it suggests that there are inclusive practices at play, making it possible for all to succeed.</a:t>
            </a:r>
          </a:p>
          <a:p>
            <a:pPr algn="l"/>
            <a:r>
              <a:rPr lang="en-GB" b="0" i="0" u="none" strike="noStrike" dirty="0">
                <a:solidFill>
                  <a:srgbClr val="333333"/>
                </a:solidFill>
                <a:effectLst/>
                <a:latin typeface="McKinsey Sans"/>
              </a:rPr>
              <a:t>Overall, there is a strong correlation between diversity in influential company leadership roles and multiple indicators of holistic impact across workforce, community, and environmental components. These relationships hold across sectors.</a:t>
            </a:r>
          </a:p>
          <a:p>
            <a:pPr algn="l"/>
            <a:endParaRPr lang="en-GB" b="0" i="0" u="none" strike="noStrike" dirty="0">
              <a:solidFill>
                <a:srgbClr val="333333"/>
              </a:solidFill>
              <a:effectLst/>
              <a:latin typeface="McKinsey Sans"/>
            </a:endParaRPr>
          </a:p>
          <a:p>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3</a:t>
            </a:fld>
            <a:endParaRPr lang="es-ES_tradnl"/>
          </a:p>
        </p:txBody>
      </p:sp>
    </p:spTree>
    <p:extLst>
      <p:ext uri="{BB962C8B-B14F-4D97-AF65-F5344CB8AC3E}">
        <p14:creationId xmlns:p14="http://schemas.microsoft.com/office/powerpoint/2010/main" val="257456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Estudio de </a:t>
            </a:r>
            <a:r>
              <a:rPr lang="es-ES_tradnl" dirty="0" err="1"/>
              <a:t>Eige</a:t>
            </a:r>
            <a:r>
              <a:rPr lang="es-ES_tradnl" dirty="0"/>
              <a:t> 2022</a:t>
            </a:r>
          </a:p>
          <a:p>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4</a:t>
            </a:fld>
            <a:endParaRPr lang="es-ES_tradnl"/>
          </a:p>
        </p:txBody>
      </p:sp>
    </p:spTree>
    <p:extLst>
      <p:ext uri="{BB962C8B-B14F-4D97-AF65-F5344CB8AC3E}">
        <p14:creationId xmlns:p14="http://schemas.microsoft.com/office/powerpoint/2010/main" val="329878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2060"/>
                </a:solidFill>
                <a:effectLst/>
                <a:latin typeface="Arial" panose="020B0604020202020204" pitchFamily="34" charset="0"/>
                <a:cs typeface="Arial" panose="020B0604020202020204" pitchFamily="34" charset="0"/>
              </a:rPr>
              <a:t>Para </a:t>
            </a:r>
            <a:r>
              <a:rPr lang="en-GB" b="0" i="0" u="none" strike="noStrike" dirty="0" err="1">
                <a:solidFill>
                  <a:srgbClr val="002060"/>
                </a:solidFill>
                <a:effectLst/>
                <a:latin typeface="Arial" panose="020B0604020202020204" pitchFamily="34" charset="0"/>
                <a:cs typeface="Arial" panose="020B0604020202020204" pitchFamily="34" charset="0"/>
              </a:rPr>
              <a:t>promover</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el</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objetivo</a:t>
            </a:r>
            <a:r>
              <a:rPr lang="en-GB" b="0" i="0" u="none" strike="noStrike" dirty="0">
                <a:solidFill>
                  <a:srgbClr val="002060"/>
                </a:solidFill>
                <a:effectLst/>
                <a:latin typeface="Arial" panose="020B0604020202020204" pitchFamily="34" charset="0"/>
                <a:cs typeface="Arial" panose="020B0604020202020204" pitchFamily="34" charset="0"/>
              </a:rPr>
              <a:t> del </a:t>
            </a:r>
            <a:r>
              <a:rPr lang="en-GB" b="0" i="0" u="none" strike="noStrike" dirty="0" err="1">
                <a:solidFill>
                  <a:srgbClr val="002060"/>
                </a:solidFill>
                <a:effectLst/>
                <a:latin typeface="Arial" panose="020B0604020202020204" pitchFamily="34" charset="0"/>
                <a:cs typeface="Arial" panose="020B0604020202020204" pitchFamily="34" charset="0"/>
              </a:rPr>
              <a:t>empoderamiento</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económico</a:t>
            </a:r>
            <a:r>
              <a:rPr lang="en-GB" b="0" i="0" u="none" strike="noStrike" dirty="0">
                <a:solidFill>
                  <a:srgbClr val="002060"/>
                </a:solidFill>
                <a:effectLst/>
                <a:latin typeface="Arial" panose="020B0604020202020204" pitchFamily="34" charset="0"/>
                <a:cs typeface="Arial" panose="020B0604020202020204" pitchFamily="34" charset="0"/>
              </a:rPr>
              <a:t> es </a:t>
            </a:r>
            <a:r>
              <a:rPr lang="en-GB" b="0" i="0" u="none" strike="noStrike" dirty="0" err="1">
                <a:solidFill>
                  <a:srgbClr val="002060"/>
                </a:solidFill>
                <a:effectLst/>
                <a:latin typeface="Arial" panose="020B0604020202020204" pitchFamily="34" charset="0"/>
                <a:cs typeface="Arial" panose="020B0604020202020204" pitchFamily="34" charset="0"/>
              </a:rPr>
              <a:t>necesario</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adoptar</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medidas</a:t>
            </a:r>
            <a:r>
              <a:rPr lang="en-GB" b="0" i="0" u="none" strike="noStrike" dirty="0">
                <a:solidFill>
                  <a:srgbClr val="002060"/>
                </a:solidFill>
                <a:effectLst/>
                <a:latin typeface="Arial" panose="020B0604020202020204" pitchFamily="34" charset="0"/>
                <a:cs typeface="Arial" panose="020B0604020202020204" pitchFamily="34" charset="0"/>
              </a:rPr>
              <a:t> de </a:t>
            </a:r>
            <a:r>
              <a:rPr lang="en-GB" b="0" i="0" u="none" strike="noStrike" dirty="0" err="1">
                <a:solidFill>
                  <a:srgbClr val="002060"/>
                </a:solidFill>
                <a:effectLst/>
                <a:latin typeface="Arial" panose="020B0604020202020204" pitchFamily="34" charset="0"/>
                <a:cs typeface="Arial" panose="020B0604020202020204" pitchFamily="34" charset="0"/>
              </a:rPr>
              <a:t>política</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en</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una</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amplia</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gama</a:t>
            </a:r>
            <a:r>
              <a:rPr lang="en-GB" b="0" i="0" u="none" strike="noStrike" dirty="0">
                <a:solidFill>
                  <a:srgbClr val="002060"/>
                </a:solidFill>
                <a:effectLst/>
                <a:latin typeface="Arial" panose="020B0604020202020204" pitchFamily="34" charset="0"/>
                <a:cs typeface="Arial" panose="020B0604020202020204" pitchFamily="34" charset="0"/>
              </a:rPr>
              <a:t> de </a:t>
            </a:r>
            <a:r>
              <a:rPr lang="en-GB" b="0" i="0" u="none" strike="noStrike" dirty="0" err="1">
                <a:solidFill>
                  <a:srgbClr val="002060"/>
                </a:solidFill>
                <a:effectLst/>
                <a:latin typeface="Arial" panose="020B0604020202020204" pitchFamily="34" charset="0"/>
                <a:cs typeface="Arial" panose="020B0604020202020204" pitchFamily="34" charset="0"/>
              </a:rPr>
              <a:t>ámbitos</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incluido</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el</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aumento</a:t>
            </a:r>
            <a:r>
              <a:rPr lang="en-GB" b="0" i="0" u="none" strike="noStrike" dirty="0">
                <a:solidFill>
                  <a:srgbClr val="002060"/>
                </a:solidFill>
                <a:effectLst/>
                <a:latin typeface="Arial" panose="020B0604020202020204" pitchFamily="34" charset="0"/>
                <a:cs typeface="Arial" panose="020B0604020202020204" pitchFamily="34" charset="0"/>
              </a:rPr>
              <a:t> de </a:t>
            </a:r>
            <a:r>
              <a:rPr lang="en-GB" b="0" i="0" u="none" strike="noStrike" dirty="0" err="1">
                <a:solidFill>
                  <a:srgbClr val="002060"/>
                </a:solidFill>
                <a:effectLst/>
                <a:latin typeface="Arial" panose="020B0604020202020204" pitchFamily="34" charset="0"/>
                <a:cs typeface="Arial" panose="020B0604020202020204" pitchFamily="34" charset="0"/>
              </a:rPr>
              <a:t>su</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participación</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en</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el</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comercio</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internacional</a:t>
            </a:r>
            <a:r>
              <a:rPr lang="en-GB" b="0" i="0" u="none" strike="noStrike" dirty="0">
                <a:solidFill>
                  <a:srgbClr val="002060"/>
                </a:solidFill>
                <a:effectLst/>
                <a:latin typeface="Arial" panose="020B0604020202020204" pitchFamily="34" charset="0"/>
                <a:cs typeface="Arial" panose="020B0604020202020204" pitchFamily="34" charset="0"/>
              </a:rPr>
              <a:t>. </a:t>
            </a:r>
          </a:p>
          <a:p>
            <a:r>
              <a:rPr lang="en-GB" b="0" i="0" u="none" strike="noStrike" dirty="0" err="1">
                <a:solidFill>
                  <a:srgbClr val="002060"/>
                </a:solidFill>
                <a:effectLst/>
                <a:latin typeface="Arial" panose="020B0604020202020204" pitchFamily="34" charset="0"/>
                <a:cs typeface="Arial" panose="020B0604020202020204" pitchFamily="34" charset="0"/>
              </a:rPr>
              <a:t>Aunque</a:t>
            </a:r>
            <a:r>
              <a:rPr lang="en-GB" b="0" i="0" u="none" strike="noStrike" dirty="0">
                <a:solidFill>
                  <a:srgbClr val="002060"/>
                </a:solidFill>
                <a:effectLst/>
                <a:latin typeface="Arial" panose="020B0604020202020204" pitchFamily="34" charset="0"/>
                <a:cs typeface="Arial" panose="020B0604020202020204" pitchFamily="34" charset="0"/>
              </a:rPr>
              <a:t> las </a:t>
            </a:r>
            <a:r>
              <a:rPr lang="en-GB" b="0" i="0" u="none" strike="noStrike" dirty="0" err="1">
                <a:solidFill>
                  <a:srgbClr val="002060"/>
                </a:solidFill>
                <a:effectLst/>
                <a:latin typeface="Arial" panose="020B0604020202020204" pitchFamily="34" charset="0"/>
                <a:cs typeface="Arial" panose="020B0604020202020204" pitchFamily="34" charset="0"/>
              </a:rPr>
              <a:t>políticas</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comerciales</a:t>
            </a:r>
            <a:r>
              <a:rPr lang="en-GB" b="0" i="0" u="none" strike="noStrike" dirty="0">
                <a:solidFill>
                  <a:srgbClr val="002060"/>
                </a:solidFill>
                <a:effectLst/>
                <a:latin typeface="Arial" panose="020B0604020202020204" pitchFamily="34" charset="0"/>
                <a:cs typeface="Arial" panose="020B0604020202020204" pitchFamily="34" charset="0"/>
              </a:rPr>
              <a:t> no son </a:t>
            </a:r>
            <a:r>
              <a:rPr lang="en-GB" b="0" i="0" u="none" strike="noStrike" dirty="0" err="1">
                <a:solidFill>
                  <a:srgbClr val="002060"/>
                </a:solidFill>
                <a:effectLst/>
                <a:latin typeface="Arial" panose="020B0604020202020204" pitchFamily="34" charset="0"/>
                <a:cs typeface="Arial" panose="020B0604020202020204" pitchFamily="34" charset="0"/>
              </a:rPr>
              <a:t>discriminatorias</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1" u="none" strike="noStrike" dirty="0">
                <a:solidFill>
                  <a:srgbClr val="002060"/>
                </a:solidFill>
                <a:effectLst/>
                <a:latin typeface="Arial" panose="020B0604020202020204" pitchFamily="34" charset="0"/>
                <a:cs typeface="Arial" panose="020B0604020202020204" pitchFamily="34" charset="0"/>
              </a:rPr>
              <a:t>de jure</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afectan</a:t>
            </a:r>
            <a:r>
              <a:rPr lang="en-GB" b="0" i="0" u="none" strike="noStrike" dirty="0">
                <a:solidFill>
                  <a:srgbClr val="002060"/>
                </a:solidFill>
                <a:effectLst/>
                <a:latin typeface="Arial" panose="020B0604020202020204" pitchFamily="34" charset="0"/>
                <a:cs typeface="Arial" panose="020B0604020202020204" pitchFamily="34" charset="0"/>
              </a:rPr>
              <a:t> de </a:t>
            </a:r>
            <a:r>
              <a:rPr lang="en-GB" b="0" i="0" u="none" strike="noStrike" dirty="0" err="1">
                <a:solidFill>
                  <a:srgbClr val="002060"/>
                </a:solidFill>
                <a:effectLst/>
                <a:latin typeface="Arial" panose="020B0604020202020204" pitchFamily="34" charset="0"/>
                <a:cs typeface="Arial" panose="020B0604020202020204" pitchFamily="34" charset="0"/>
              </a:rPr>
              <a:t>manera</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diferente</a:t>
            </a:r>
            <a:r>
              <a:rPr lang="en-GB" b="0" i="0" u="none" strike="noStrike" dirty="0">
                <a:solidFill>
                  <a:srgbClr val="002060"/>
                </a:solidFill>
                <a:effectLst/>
                <a:latin typeface="Arial" panose="020B0604020202020204" pitchFamily="34" charset="0"/>
                <a:cs typeface="Arial" panose="020B0604020202020204" pitchFamily="34" charset="0"/>
              </a:rPr>
              <a:t> a las </a:t>
            </a:r>
            <a:r>
              <a:rPr lang="en-GB" b="0" i="0" u="none" strike="noStrike" dirty="0" err="1">
                <a:solidFill>
                  <a:srgbClr val="002060"/>
                </a:solidFill>
                <a:effectLst/>
                <a:latin typeface="Arial" panose="020B0604020202020204" pitchFamily="34" charset="0"/>
                <a:cs typeface="Arial" panose="020B0604020202020204" pitchFamily="34" charset="0"/>
              </a:rPr>
              <a:t>mujeres</a:t>
            </a:r>
            <a:r>
              <a:rPr lang="en-GB" b="0" i="0" u="none" strike="noStrike" dirty="0">
                <a:solidFill>
                  <a:srgbClr val="002060"/>
                </a:solidFill>
                <a:effectLst/>
                <a:latin typeface="Arial" panose="020B0604020202020204" pitchFamily="34" charset="0"/>
                <a:cs typeface="Arial" panose="020B0604020202020204" pitchFamily="34" charset="0"/>
              </a:rPr>
              <a:t> y a </a:t>
            </a:r>
            <a:r>
              <a:rPr lang="en-GB" b="0" i="0" u="none" strike="noStrike" dirty="0" err="1">
                <a:solidFill>
                  <a:srgbClr val="002060"/>
                </a:solidFill>
                <a:effectLst/>
                <a:latin typeface="Arial" panose="020B0604020202020204" pitchFamily="34" charset="0"/>
                <a:cs typeface="Arial" panose="020B0604020202020204" pitchFamily="34" charset="0"/>
              </a:rPr>
              <a:t>los</a:t>
            </a:r>
            <a:r>
              <a:rPr lang="en-GB" b="0" i="0" u="none" strike="noStrike" dirty="0">
                <a:solidFill>
                  <a:srgbClr val="002060"/>
                </a:solidFill>
                <a:effectLst/>
                <a:latin typeface="Arial" panose="020B0604020202020204" pitchFamily="34" charset="0"/>
                <a:cs typeface="Arial" panose="020B0604020202020204" pitchFamily="34" charset="0"/>
              </a:rPr>
              <a:t> hombres </a:t>
            </a:r>
            <a:r>
              <a:rPr lang="en-GB" b="0" i="0" u="none" strike="noStrike" dirty="0" err="1">
                <a:solidFill>
                  <a:srgbClr val="002060"/>
                </a:solidFill>
                <a:effectLst/>
                <a:latin typeface="Arial" panose="020B0604020202020204" pitchFamily="34" charset="0"/>
                <a:cs typeface="Arial" panose="020B0604020202020204" pitchFamily="34" charset="0"/>
              </a:rPr>
              <a:t>debido</a:t>
            </a:r>
            <a:r>
              <a:rPr lang="en-GB" b="0" i="0" u="none" strike="noStrike" dirty="0">
                <a:solidFill>
                  <a:srgbClr val="002060"/>
                </a:solidFill>
                <a:effectLst/>
                <a:latin typeface="Arial" panose="020B0604020202020204" pitchFamily="34" charset="0"/>
                <a:cs typeface="Arial" panose="020B0604020202020204" pitchFamily="34" charset="0"/>
              </a:rPr>
              <a:t> a las </a:t>
            </a:r>
            <a:r>
              <a:rPr lang="en-GB" b="0" i="0" u="none" strike="noStrike" dirty="0" err="1">
                <a:solidFill>
                  <a:srgbClr val="002060"/>
                </a:solidFill>
                <a:effectLst/>
                <a:latin typeface="Arial" panose="020B0604020202020204" pitchFamily="34" charset="0"/>
                <a:cs typeface="Arial" panose="020B0604020202020204" pitchFamily="34" charset="0"/>
              </a:rPr>
              <a:t>condiciones</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iniciales</a:t>
            </a:r>
            <a:r>
              <a:rPr lang="en-GB" b="0" i="0" u="none" strike="noStrike" dirty="0">
                <a:solidFill>
                  <a:srgbClr val="002060"/>
                </a:solidFill>
                <a:effectLst/>
                <a:latin typeface="Arial" panose="020B0604020202020204" pitchFamily="34" charset="0"/>
                <a:cs typeface="Arial" panose="020B0604020202020204" pitchFamily="34" charset="0"/>
              </a:rPr>
              <a:t>, que son </a:t>
            </a:r>
            <a:r>
              <a:rPr lang="en-GB" b="0" i="0" u="none" strike="noStrike" dirty="0" err="1">
                <a:solidFill>
                  <a:srgbClr val="002060"/>
                </a:solidFill>
                <a:effectLst/>
                <a:latin typeface="Arial" panose="020B0604020202020204" pitchFamily="34" charset="0"/>
                <a:cs typeface="Arial" panose="020B0604020202020204" pitchFamily="34" charset="0"/>
              </a:rPr>
              <a:t>en</a:t>
            </a:r>
            <a:r>
              <a:rPr lang="en-GB" b="0" i="0" u="none" strike="noStrike" dirty="0">
                <a:solidFill>
                  <a:srgbClr val="002060"/>
                </a:solidFill>
                <a:effectLst/>
                <a:latin typeface="Arial" panose="020B0604020202020204" pitchFamily="34" charset="0"/>
                <a:cs typeface="Arial" panose="020B0604020202020204" pitchFamily="34" charset="0"/>
              </a:rPr>
              <a:t> gran </a:t>
            </a:r>
            <a:r>
              <a:rPr lang="en-GB" b="0" i="0" u="none" strike="noStrike" dirty="0" err="1">
                <a:solidFill>
                  <a:srgbClr val="002060"/>
                </a:solidFill>
                <a:effectLst/>
                <a:latin typeface="Arial" panose="020B0604020202020204" pitchFamily="34" charset="0"/>
                <a:cs typeface="Arial" panose="020B0604020202020204" pitchFamily="34" charset="0"/>
              </a:rPr>
              <a:t>medida</a:t>
            </a:r>
            <a:r>
              <a:rPr lang="en-GB" b="0" i="0" u="none" strike="noStrike" dirty="0">
                <a:solidFill>
                  <a:srgbClr val="002060"/>
                </a:solidFill>
                <a:effectLst/>
                <a:latin typeface="Arial" panose="020B0604020202020204" pitchFamily="34" charset="0"/>
                <a:cs typeface="Arial" panose="020B0604020202020204" pitchFamily="34" charset="0"/>
              </a:rPr>
              <a:t> </a:t>
            </a:r>
            <a:r>
              <a:rPr lang="en-GB" b="0" i="0" u="none" strike="noStrike" dirty="0" err="1">
                <a:solidFill>
                  <a:srgbClr val="002060"/>
                </a:solidFill>
                <a:effectLst/>
                <a:latin typeface="Arial" panose="020B0604020202020204" pitchFamily="34" charset="0"/>
                <a:cs typeface="Arial" panose="020B0604020202020204" pitchFamily="34" charset="0"/>
              </a:rPr>
              <a:t>diferentes</a:t>
            </a:r>
            <a:r>
              <a:rPr lang="en-GB" b="0" i="0" u="none" strike="noStrike" dirty="0">
                <a:solidFill>
                  <a:srgbClr val="002060"/>
                </a:solidFill>
                <a:effectLst/>
                <a:latin typeface="Arial" panose="020B0604020202020204" pitchFamily="34" charset="0"/>
                <a:cs typeface="Arial" panose="020B0604020202020204" pitchFamily="34" charset="0"/>
              </a:rPr>
              <a:t>.</a:t>
            </a:r>
          </a:p>
          <a:p>
            <a:endParaRPr lang="en-GB" b="0" i="0" u="none" strike="noStrike" dirty="0">
              <a:solidFill>
                <a:srgbClr val="002060"/>
              </a:solidFill>
              <a:effectLst/>
              <a:latin typeface="Arial" panose="020B0604020202020204" pitchFamily="34" charset="0"/>
              <a:cs typeface="Arial" panose="020B0604020202020204" pitchFamily="34" charset="0"/>
            </a:endParaRPr>
          </a:p>
          <a:p>
            <a:r>
              <a:rPr lang="en-GB" b="0" i="0" u="none" strike="noStrike" dirty="0">
                <a:solidFill>
                  <a:srgbClr val="002060"/>
                </a:solidFill>
                <a:effectLst/>
                <a:latin typeface="Arial" panose="020B0604020202020204" pitchFamily="34" charset="0"/>
                <a:cs typeface="Arial" panose="020B0604020202020204" pitchFamily="34" charset="0"/>
              </a:rPr>
              <a:t>Credit picture Eu site https://</a:t>
            </a:r>
            <a:r>
              <a:rPr lang="en-GB" b="0" i="0" u="none" strike="noStrike" dirty="0" err="1">
                <a:solidFill>
                  <a:srgbClr val="002060"/>
                </a:solidFill>
                <a:effectLst/>
                <a:latin typeface="Arial" panose="020B0604020202020204" pitchFamily="34" charset="0"/>
                <a:cs typeface="Arial" panose="020B0604020202020204" pitchFamily="34" charset="0"/>
              </a:rPr>
              <a:t>www.europarl.europa.eu</a:t>
            </a:r>
            <a:r>
              <a:rPr lang="en-GB" b="0" i="0" u="none" strike="noStrike" dirty="0">
                <a:solidFill>
                  <a:srgbClr val="002060"/>
                </a:solidFill>
                <a:effectLst/>
                <a:latin typeface="Arial" panose="020B0604020202020204" pitchFamily="34" charset="0"/>
                <a:cs typeface="Arial" panose="020B0604020202020204" pitchFamily="34" charset="0"/>
              </a:rPr>
              <a:t>/news/es/press-room/20221118IPR55706/nueva-ley-para-impulsar-la-igualdad-de-genero-en-las-cupulas-empresariales#:~:text=Los%20equipos%20de%20negociación%20del,8%2C5%20%25%20en%20Chipre</a:t>
            </a:r>
          </a:p>
          <a:p>
            <a:endParaRPr lang="es-ES_tradnl" dirty="0">
              <a:solidFill>
                <a:srgbClr val="002060"/>
              </a:solidFill>
              <a:latin typeface="Arial" panose="020B0604020202020204" pitchFamily="34" charset="0"/>
              <a:cs typeface="Arial" panose="020B0604020202020204" pitchFamily="34" charset="0"/>
            </a:endParaRPr>
          </a:p>
          <a:p>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5</a:t>
            </a:fld>
            <a:endParaRPr lang="es-ES_tradnl"/>
          </a:p>
        </p:txBody>
      </p:sp>
    </p:spTree>
    <p:extLst>
      <p:ext uri="{BB962C8B-B14F-4D97-AF65-F5344CB8AC3E}">
        <p14:creationId xmlns:p14="http://schemas.microsoft.com/office/powerpoint/2010/main" val="68613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7</a:t>
            </a:fld>
            <a:endParaRPr lang="es-ES_tradnl"/>
          </a:p>
        </p:txBody>
      </p:sp>
    </p:spTree>
    <p:extLst>
      <p:ext uri="{BB962C8B-B14F-4D97-AF65-F5344CB8AC3E}">
        <p14:creationId xmlns:p14="http://schemas.microsoft.com/office/powerpoint/2010/main" val="342753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500"/>
              </a:spcAft>
            </a:pPr>
            <a:r>
              <a:rPr lang="en-GB" b="1" i="0" u="none" strike="noStrike" dirty="0">
                <a:solidFill>
                  <a:srgbClr val="004F81"/>
                </a:solidFill>
                <a:effectLst/>
                <a:latin typeface="Montserrat" panose="020F0502020204030204" pitchFamily="34" charset="0"/>
              </a:rPr>
              <a:t>Mariana Gheorghe PETROM Rumania</a:t>
            </a:r>
          </a:p>
          <a:p>
            <a:pPr algn="l"/>
            <a:r>
              <a:rPr lang="en-GB" b="0" i="0" u="none" strike="noStrike" dirty="0">
                <a:solidFill>
                  <a:srgbClr val="333333"/>
                </a:solidFill>
                <a:effectLst/>
                <a:latin typeface="Zilla Slab"/>
              </a:rPr>
              <a:t>Mrs. Gheorghe began her career in 1979, holding various positions in two Romanian companies until 1991. Between 1991 and 1993, Mrs. Gheorghe worked for the Romanian Ministry of Finance where she held the position of Deputy General Director of the International Finance Department. Since 1993, she work for the European Bank for Reconstruction and Development as an Associate and then as a Senior Banker for South Eastern Europe and the Caucasus. After </a:t>
            </a:r>
            <a:r>
              <a:rPr lang="en-GB" b="0" i="0" u="none" strike="noStrike" dirty="0" err="1">
                <a:solidFill>
                  <a:srgbClr val="333333"/>
                </a:solidFill>
                <a:effectLst/>
                <a:latin typeface="Zilla Slab"/>
              </a:rPr>
              <a:t>Petrom</a:t>
            </a:r>
            <a:r>
              <a:rPr lang="en-GB" b="0" i="0" u="none" strike="noStrike" dirty="0">
                <a:solidFill>
                  <a:srgbClr val="333333"/>
                </a:solidFill>
                <a:effectLst/>
                <a:latin typeface="Zilla Slab"/>
              </a:rPr>
              <a:t> was privatized in 2004, Mrs. Gheorghe became a Member of the Board of Directors of </a:t>
            </a:r>
            <a:r>
              <a:rPr lang="en-GB" b="0" i="0" u="none" strike="noStrike" dirty="0" err="1">
                <a:solidFill>
                  <a:srgbClr val="333333"/>
                </a:solidFill>
                <a:effectLst/>
                <a:latin typeface="Zilla Slab"/>
              </a:rPr>
              <a:t>Petrom</a:t>
            </a:r>
            <a:r>
              <a:rPr lang="en-GB" b="0" i="0" u="none" strike="noStrike" dirty="0">
                <a:solidFill>
                  <a:srgbClr val="333333"/>
                </a:solidFill>
                <a:effectLst/>
                <a:latin typeface="Zilla Slab"/>
              </a:rPr>
              <a:t> as EBRD representative until 2006, when she was appointed as CEO. As of 2007, she is also the President of the Executive Board. Since 2015 she is member of the Supervisory Board of ING Group and ING Bank, The Netherlands. Mrs. Gheorghe graduated from the Bucharest Academy of Economic Studies with a degree in International Relations and from the Bucharest Law School. She also holds a degree in Corporate Finance from the London Business School.</a:t>
            </a:r>
          </a:p>
          <a:p>
            <a:endParaRPr lang="es-ES_tradnl" dirty="0"/>
          </a:p>
        </p:txBody>
      </p:sp>
      <p:sp>
        <p:nvSpPr>
          <p:cNvPr id="4" name="Slide Number Placeholder 3"/>
          <p:cNvSpPr>
            <a:spLocks noGrp="1"/>
          </p:cNvSpPr>
          <p:nvPr>
            <p:ph type="sldNum" sz="quarter" idx="5"/>
          </p:nvPr>
        </p:nvSpPr>
        <p:spPr/>
        <p:txBody>
          <a:bodyPr/>
          <a:lstStyle/>
          <a:p>
            <a:fld id="{A30666EE-A6DA-3F41-93E6-1E044C60AC52}" type="slidenum">
              <a:rPr lang="es-ES_tradnl" smtClean="0"/>
              <a:t>11</a:t>
            </a:fld>
            <a:endParaRPr lang="es-ES_tradnl"/>
          </a:p>
        </p:txBody>
      </p:sp>
    </p:spTree>
    <p:extLst>
      <p:ext uri="{BB962C8B-B14F-4D97-AF65-F5344CB8AC3E}">
        <p14:creationId xmlns:p14="http://schemas.microsoft.com/office/powerpoint/2010/main" val="175963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5613-161E-7837-97A5-374585DDED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id="{235B7CBD-E7A4-E1BE-A9D8-C74357BA7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id="{6218F29D-C740-18D1-CCBD-5DEC5DFF9655}"/>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F078AD68-D216-C6D9-B10C-AC296861AC8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F78D5832-650E-C346-ADFF-BC2107F80D21}"/>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33647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2C40-83C2-8657-A4C5-FC4CDEBA28F9}"/>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633EB02F-5E00-CEE8-227D-FF155C5B1C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F506C741-A291-6713-EF22-6BE626951A64}"/>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9E1452A1-FD29-4484-0328-957659C8972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323DCC7E-7DC5-250C-332F-95F8F7A269B4}"/>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364781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29C17-0ED2-55F5-E860-94629CF99E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6ECD3417-C172-40BE-AEEC-8075DBD23E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F838B784-671F-3F9E-133C-2928693713D0}"/>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DCED42B2-C75B-C3A1-2F52-3F92905C39B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76272F20-BA54-37B2-4188-B354312ECA36}"/>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291558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2"/>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4" y="258042"/>
            <a:ext cx="1659793" cy="1152460"/>
          </a:xfrm>
          <a:prstGeom prst="rect">
            <a:avLst/>
          </a:prstGeom>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7"/>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60"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0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9" name="Text Placeholder 18"/>
          <p:cNvSpPr>
            <a:spLocks noGrp="1"/>
          </p:cNvSpPr>
          <p:nvPr>
            <p:ph type="body" sz="quarter" idx="13"/>
          </p:nvPr>
        </p:nvSpPr>
        <p:spPr>
          <a:xfrm>
            <a:off x="6096001" y="5557903"/>
            <a:ext cx="5040313" cy="528998"/>
          </a:xfrm>
        </p:spPr>
        <p:txBody>
          <a:bodyPr>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1564916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A22A-75B0-0F68-BFCF-E2615063EBDB}"/>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9485EB4D-AE89-10A9-60A9-F423252200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57C58833-2B79-AAC0-C5C4-4EDE4A711942}"/>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83CD7AD9-211B-F724-DDB1-C842555F18A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03DE1696-65E0-2DDE-73F7-DFB84B336A64}"/>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391350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E2CF-C2DE-4009-5DEC-3A7A757E2E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48124A06-52E4-C0C2-972E-D275785283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D2BCAA-7F82-E47A-99E1-EB14987DE4F6}"/>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06517F86-0B0D-60DF-F63C-947CAE4A3A98}"/>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992D25DA-F933-61E5-B8DB-5DC49914E5CD}"/>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220611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4063-401E-CE20-35EC-432A63AA886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111AAB54-284F-74A4-C985-76152810E7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id="{E9964BB2-0261-5F0B-6AC9-AEA814384B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id="{D14540D2-5659-8AA1-AAA9-D91FB50364FE}"/>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6" name="Footer Placeholder 5">
            <a:extLst>
              <a:ext uri="{FF2B5EF4-FFF2-40B4-BE49-F238E27FC236}">
                <a16:creationId xmlns:a16="http://schemas.microsoft.com/office/drawing/2014/main" id="{D2A1A5D1-A8AC-0F2A-2DDB-A5EB4A6D82D8}"/>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E70832D0-9E03-C2F1-9020-0D7E2FB7170C}"/>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79786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1C5F-6F06-955F-1317-785F73DB942B}"/>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8ABCE498-DB8A-D142-36A3-85C65419D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BCAE67-CE3D-530E-0D96-A4458C6838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id="{36D50CF3-D3AF-0CD7-4582-7DC69EB31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32935-1BC8-4C45-EF90-C5831C9F82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id="{22483E31-CD90-8B65-8653-F73B48D53993}"/>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8" name="Footer Placeholder 7">
            <a:extLst>
              <a:ext uri="{FF2B5EF4-FFF2-40B4-BE49-F238E27FC236}">
                <a16:creationId xmlns:a16="http://schemas.microsoft.com/office/drawing/2014/main" id="{94426F9D-6E78-7547-B4E1-CE37B667622A}"/>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3873781C-CC9A-1239-4766-810BDBB914FE}"/>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375709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D270-8820-2581-36B7-44A42E07755D}"/>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id="{2D88E0A4-F531-7C1A-93CD-BCBA810A6979}"/>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4" name="Footer Placeholder 3">
            <a:extLst>
              <a:ext uri="{FF2B5EF4-FFF2-40B4-BE49-F238E27FC236}">
                <a16:creationId xmlns:a16="http://schemas.microsoft.com/office/drawing/2014/main" id="{DE8B1BCC-BB8A-AABC-CE29-33B0030417EE}"/>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B1CAA972-E070-6FCB-98A8-A48F8125EC36}"/>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271751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658BD-6D8D-8335-DB54-F724614C64E1}"/>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3" name="Footer Placeholder 2">
            <a:extLst>
              <a:ext uri="{FF2B5EF4-FFF2-40B4-BE49-F238E27FC236}">
                <a16:creationId xmlns:a16="http://schemas.microsoft.com/office/drawing/2014/main" id="{346E5C61-CFFD-BC20-9C56-6E98149959D0}"/>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ED23D862-89C5-686C-C74E-8FB9456BE590}"/>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87147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EC06-644C-7911-374C-D683C90477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E49799C5-DCD7-06DF-2CFB-A9EAACC41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id="{082DDACC-FCC2-EEAC-AEF7-7127F3F74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50B09-2CCB-18F2-C739-21E68BFA49CE}"/>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6" name="Footer Placeholder 5">
            <a:extLst>
              <a:ext uri="{FF2B5EF4-FFF2-40B4-BE49-F238E27FC236}">
                <a16:creationId xmlns:a16="http://schemas.microsoft.com/office/drawing/2014/main" id="{05AFB730-6908-B3F9-0943-F36D4EFB108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AE00E13C-7143-F94B-A013-A7E31405A56E}"/>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412355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D18A-F615-440B-190C-521931F48D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id="{C0F22CAC-511E-BACA-7B18-86F639206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260942AB-043E-4B59-2AE2-823DA0463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780094-9693-2199-600E-1A735A3DFD03}"/>
              </a:ext>
            </a:extLst>
          </p:cNvPr>
          <p:cNvSpPr>
            <a:spLocks noGrp="1"/>
          </p:cNvSpPr>
          <p:nvPr>
            <p:ph type="dt" sz="half" idx="10"/>
          </p:nvPr>
        </p:nvSpPr>
        <p:spPr/>
        <p:txBody>
          <a:bodyPr/>
          <a:lstStyle/>
          <a:p>
            <a:fld id="{1768A144-1772-4849-90AD-8F3CC9A41840}" type="datetimeFigureOut">
              <a:rPr lang="es-ES_tradnl" smtClean="0"/>
              <a:t>10/06/2025</a:t>
            </a:fld>
            <a:endParaRPr lang="es-ES_tradnl"/>
          </a:p>
        </p:txBody>
      </p:sp>
      <p:sp>
        <p:nvSpPr>
          <p:cNvPr id="6" name="Footer Placeholder 5">
            <a:extLst>
              <a:ext uri="{FF2B5EF4-FFF2-40B4-BE49-F238E27FC236}">
                <a16:creationId xmlns:a16="http://schemas.microsoft.com/office/drawing/2014/main" id="{F7D8320D-6395-8C47-97CA-7A5A70CFDB44}"/>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058E4510-BA41-0200-0483-3F10DBF9064B}"/>
              </a:ext>
            </a:extLst>
          </p:cNvPr>
          <p:cNvSpPr>
            <a:spLocks noGrp="1"/>
          </p:cNvSpPr>
          <p:nvPr>
            <p:ph type="sldNum" sz="quarter" idx="12"/>
          </p:nvPr>
        </p:nvSpPr>
        <p:spPr/>
        <p:txBody>
          <a:body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219456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E677E-5E16-D419-5A50-1473D78C0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E4DAB024-CDDF-FD07-7FB2-D584ED1CB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8DC35000-8A68-B776-B590-4A0B550D5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8A144-1772-4849-90AD-8F3CC9A41840}" type="datetimeFigureOut">
              <a:rPr lang="es-ES_tradnl" smtClean="0"/>
              <a:t>10/06/2025</a:t>
            </a:fld>
            <a:endParaRPr lang="es-ES_tradnl"/>
          </a:p>
        </p:txBody>
      </p:sp>
      <p:sp>
        <p:nvSpPr>
          <p:cNvPr id="5" name="Footer Placeholder 4">
            <a:extLst>
              <a:ext uri="{FF2B5EF4-FFF2-40B4-BE49-F238E27FC236}">
                <a16:creationId xmlns:a16="http://schemas.microsoft.com/office/drawing/2014/main" id="{C3290AB8-E646-4299-4D8A-6212D6C30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Slide Number Placeholder 5">
            <a:extLst>
              <a:ext uri="{FF2B5EF4-FFF2-40B4-BE49-F238E27FC236}">
                <a16:creationId xmlns:a16="http://schemas.microsoft.com/office/drawing/2014/main" id="{CDBF9F06-4004-12CA-6D49-167CAEB64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B10E-5825-0B49-8A87-6CBF0AC2CB13}" type="slidenum">
              <a:rPr lang="es-ES_tradnl" smtClean="0"/>
              <a:t>‹Nº›</a:t>
            </a:fld>
            <a:endParaRPr lang="es-ES_tradnl"/>
          </a:p>
        </p:txBody>
      </p:sp>
    </p:spTree>
    <p:extLst>
      <p:ext uri="{BB962C8B-B14F-4D97-AF65-F5344CB8AC3E}">
        <p14:creationId xmlns:p14="http://schemas.microsoft.com/office/powerpoint/2010/main" val="2436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s://eige.europa.eu/news/more-women-company-boards-needed-new-eige-data-shows-sluggish-progres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4B5D-45B7-4356-A160-1EB154BE6FBF}"/>
              </a:ext>
            </a:extLst>
          </p:cNvPr>
          <p:cNvSpPr>
            <a:spLocks noGrp="1"/>
          </p:cNvSpPr>
          <p:nvPr>
            <p:ph type="ctrTitle"/>
          </p:nvPr>
        </p:nvSpPr>
        <p:spPr>
          <a:xfrm>
            <a:off x="514350" y="1400176"/>
            <a:ext cx="10838233" cy="1652740"/>
          </a:xfrm>
          <a:noFill/>
        </p:spPr>
        <p:txBody>
          <a:bodyPr/>
          <a:lstStyle/>
          <a:p>
            <a:br>
              <a:rPr lang="es-ES_tradnl" sz="3600" noProof="0" dirty="0">
                <a:latin typeface="Calibri" panose="020F0502020204030204" pitchFamily="34" charset="0"/>
                <a:ea typeface="Calibri" panose="020F0502020204030204" pitchFamily="34" charset="0"/>
                <a:cs typeface="Arial" panose="020B0604020202020204" pitchFamily="34" charset="0"/>
              </a:rPr>
            </a:br>
            <a:r>
              <a:rPr lang="es-ES_tradnl" sz="3200" noProof="0" dirty="0">
                <a:latin typeface="Arial" panose="020B0604020202020204" pitchFamily="34" charset="0"/>
                <a:ea typeface="Calibri" panose="020F0502020204030204" pitchFamily="34" charset="0"/>
                <a:cs typeface="Arial" panose="020B0604020202020204" pitchFamily="34" charset="0"/>
              </a:rPr>
              <a:t>SEMINARIO GENERO Y COMERCIO</a:t>
            </a:r>
            <a:br>
              <a:rPr lang="es-ES_tradnl" sz="2400" noProof="0" dirty="0">
                <a:latin typeface="Calibri" panose="020F0502020204030204" pitchFamily="34" charset="0"/>
                <a:ea typeface="Calibri" panose="020F0502020204030204" pitchFamily="34" charset="0"/>
                <a:cs typeface="Arial" panose="020B0604020202020204" pitchFamily="34" charset="0"/>
              </a:rPr>
            </a:br>
            <a:br>
              <a:rPr lang="es-ES_tradnl" sz="2400" noProof="0" dirty="0">
                <a:latin typeface="Calibri" panose="020F0502020204030204" pitchFamily="34" charset="0"/>
                <a:ea typeface="Calibri" panose="020F0502020204030204" pitchFamily="34" charset="0"/>
                <a:cs typeface="Arial" panose="020B0604020202020204" pitchFamily="34" charset="0"/>
              </a:rPr>
            </a:br>
            <a:br>
              <a:rPr lang="es-ES_tradnl" sz="4000" noProof="0" dirty="0">
                <a:effectLst/>
                <a:latin typeface="Arial" panose="020B0604020202020204" pitchFamily="34" charset="0"/>
                <a:ea typeface="Calibri" panose="020F0502020204030204" pitchFamily="34" charset="0"/>
                <a:cs typeface="Arial" panose="020B0604020202020204" pitchFamily="34" charset="0"/>
              </a:rPr>
            </a:br>
            <a:br>
              <a:rPr lang="es-ES_tradnl" sz="4000" noProof="0" dirty="0">
                <a:effectLst/>
                <a:latin typeface="Arial" panose="020B0604020202020204" pitchFamily="34" charset="0"/>
                <a:ea typeface="Calibri" panose="020F0502020204030204" pitchFamily="34" charset="0"/>
                <a:cs typeface="Arial" panose="020B0604020202020204" pitchFamily="34" charset="0"/>
              </a:rPr>
            </a:br>
            <a:r>
              <a:rPr lang="es-ES_tradnl" sz="4000" noProof="0" dirty="0">
                <a:effectLst/>
                <a:latin typeface="Arial" panose="020B0604020202020204" pitchFamily="34" charset="0"/>
                <a:ea typeface="Calibri" panose="020F0502020204030204" pitchFamily="34" charset="0"/>
                <a:cs typeface="Arial" panose="020B0604020202020204" pitchFamily="34" charset="0"/>
              </a:rPr>
              <a:t>I</a:t>
            </a:r>
            <a:r>
              <a:rPr lang="es-ES_tradnl" sz="3200" b="0" i="0" u="none" strike="noStrike" noProof="0" dirty="0">
                <a:effectLst/>
                <a:latin typeface="Arial" panose="020B0604020202020204" pitchFamily="34" charset="0"/>
                <a:cs typeface="Arial" panose="020B0604020202020204" pitchFamily="34" charset="0"/>
              </a:rPr>
              <a:t>ncremento de Mujeres en </a:t>
            </a:r>
            <a:br>
              <a:rPr lang="es-ES_tradnl" sz="3200" b="0" i="0" u="none" strike="noStrike" noProof="0" dirty="0">
                <a:effectLst/>
                <a:latin typeface="Arial" panose="020B0604020202020204" pitchFamily="34" charset="0"/>
                <a:cs typeface="Arial" panose="020B0604020202020204" pitchFamily="34" charset="0"/>
              </a:rPr>
            </a:br>
            <a:r>
              <a:rPr lang="es-ES_tradnl" sz="3200" b="0" i="0" u="none" strike="noStrike" noProof="0" dirty="0">
                <a:effectLst/>
                <a:latin typeface="Arial" panose="020B0604020202020204" pitchFamily="34" charset="0"/>
                <a:cs typeface="Arial" panose="020B0604020202020204" pitchFamily="34" charset="0"/>
              </a:rPr>
              <a:t>Puestos Directivos en Empresas  </a:t>
            </a:r>
            <a:br>
              <a:rPr lang="es-ES_tradnl" sz="3200" b="0" i="0" u="none" strike="noStrike" noProof="0" dirty="0">
                <a:effectLst/>
                <a:latin typeface="Arial" panose="020B0604020202020204" pitchFamily="34" charset="0"/>
                <a:cs typeface="Arial" panose="020B0604020202020204" pitchFamily="34" charset="0"/>
              </a:rPr>
            </a:br>
            <a:r>
              <a:rPr lang="es-ES_tradnl" sz="3200" b="0" i="0" u="none" strike="noStrike" noProof="0" dirty="0">
                <a:effectLst/>
                <a:latin typeface="Arial" panose="020B0604020202020204" pitchFamily="34" charset="0"/>
                <a:cs typeface="Arial" panose="020B0604020202020204" pitchFamily="34" charset="0"/>
              </a:rPr>
              <a:t>en la </a:t>
            </a:r>
            <a:r>
              <a:rPr lang="es-ES_tradnl" sz="3200" b="0" i="0" u="none" strike="noStrike" noProof="0" dirty="0" err="1">
                <a:effectLst/>
                <a:latin typeface="Arial" panose="020B0604020202020204" pitchFamily="34" charset="0"/>
                <a:cs typeface="Arial" panose="020B0604020202020204" pitchFamily="34" charset="0"/>
              </a:rPr>
              <a:t>Union</a:t>
            </a:r>
            <a:r>
              <a:rPr lang="es-ES_tradnl" sz="3200" b="0" i="0" u="none" strike="noStrike" noProof="0" dirty="0">
                <a:effectLst/>
                <a:latin typeface="Arial" panose="020B0604020202020204" pitchFamily="34" charset="0"/>
                <a:cs typeface="Arial" panose="020B0604020202020204" pitchFamily="34" charset="0"/>
              </a:rPr>
              <a:t> Europea</a:t>
            </a:r>
            <a:br>
              <a:rPr lang="es-ES_tradnl" sz="3200" b="0" i="0" u="none" strike="noStrike" noProof="0" dirty="0">
                <a:effectLst/>
                <a:latin typeface="Arial" panose="020B0604020202020204" pitchFamily="34" charset="0"/>
                <a:cs typeface="Arial" panose="020B0604020202020204" pitchFamily="34" charset="0"/>
              </a:rPr>
            </a:br>
            <a:br>
              <a:rPr lang="es-ES_tradnl" sz="3200" b="0" i="0" u="none" strike="noStrike" noProof="0" dirty="0">
                <a:effectLst/>
                <a:latin typeface="Arial" panose="020B0604020202020204" pitchFamily="34" charset="0"/>
                <a:cs typeface="Arial" panose="020B0604020202020204" pitchFamily="34" charset="0"/>
              </a:rPr>
            </a:br>
            <a:r>
              <a:rPr lang="es-ES_tradnl" sz="2400" noProof="0" dirty="0" err="1">
                <a:effectLst/>
                <a:latin typeface="Arial" panose="020B0604020202020204" pitchFamily="34" charset="0"/>
                <a:ea typeface="Calibri" panose="020F0502020204030204" pitchFamily="34" charset="0"/>
                <a:cs typeface="Arial" panose="020B0604020202020204" pitchFamily="34" charset="0"/>
              </a:rPr>
              <a:t>EuroChile</a:t>
            </a:r>
            <a:br>
              <a:rPr lang="es-ES_tradnl" sz="2400" noProof="0" dirty="0">
                <a:effectLst/>
                <a:latin typeface="Arial" panose="020B0604020202020204" pitchFamily="34" charset="0"/>
                <a:ea typeface="Calibri" panose="020F0502020204030204" pitchFamily="34" charset="0"/>
                <a:cs typeface="Arial" panose="020B0604020202020204" pitchFamily="34" charset="0"/>
              </a:rPr>
            </a:br>
            <a:r>
              <a:rPr lang="es-ES_tradnl" sz="2400" noProof="0" dirty="0">
                <a:effectLst/>
                <a:latin typeface="Arial" panose="020B0604020202020204" pitchFamily="34" charset="0"/>
                <a:ea typeface="Calibri" panose="020F0502020204030204" pitchFamily="34" charset="0"/>
                <a:cs typeface="Arial" panose="020B0604020202020204" pitchFamily="34" charset="0"/>
              </a:rPr>
              <a:t>10 Junio 2025</a:t>
            </a:r>
            <a:br>
              <a:rPr lang="es-ES_tradnl" sz="2400" noProof="0" dirty="0">
                <a:effectLst/>
                <a:latin typeface="Arial" panose="020B0604020202020204" pitchFamily="34" charset="0"/>
                <a:ea typeface="Calibri" panose="020F0502020204030204" pitchFamily="34" charset="0"/>
                <a:cs typeface="Arial" panose="020B0604020202020204" pitchFamily="34" charset="0"/>
              </a:rPr>
            </a:br>
            <a:r>
              <a:rPr lang="es-ES_tradnl" sz="2400" noProof="0" dirty="0">
                <a:effectLst/>
                <a:latin typeface="Arial" panose="020B0604020202020204" pitchFamily="34" charset="0"/>
                <a:ea typeface="Calibri" panose="020F0502020204030204" pitchFamily="34" charset="0"/>
                <a:cs typeface="Arial" panose="020B0604020202020204" pitchFamily="34" charset="0"/>
              </a:rPr>
              <a:t>Elena Ferreras, consultora  Genero, diversidad e Inclusión </a:t>
            </a:r>
            <a:endParaRPr lang="es-ES_tradnl" sz="2400" noProof="0" dirty="0">
              <a:latin typeface="Arial" panose="020B0604020202020204" pitchFamily="34" charset="0"/>
              <a:cs typeface="Arial" panose="020B0604020202020204" pitchFamily="34" charset="0"/>
            </a:endParaRPr>
          </a:p>
        </p:txBody>
      </p:sp>
      <p:pic>
        <p:nvPicPr>
          <p:cNvPr id="9" name="Gráfico 5">
            <a:extLst>
              <a:ext uri="{FF2B5EF4-FFF2-40B4-BE49-F238E27FC236}">
                <a16:creationId xmlns:a16="http://schemas.microsoft.com/office/drawing/2014/main" id="{BA36247C-E015-400E-A9FC-CCA5B9F10F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6308" y="1029859"/>
            <a:ext cx="6230767" cy="3601136"/>
          </a:xfrm>
          <a:prstGeom prst="rect">
            <a:avLst/>
          </a:prstGeom>
        </p:spPr>
      </p:pic>
    </p:spTree>
    <p:custDataLst>
      <p:tags r:id="rId1"/>
    </p:custDataLst>
    <p:extLst>
      <p:ext uri="{BB962C8B-B14F-4D97-AF65-F5344CB8AC3E}">
        <p14:creationId xmlns:p14="http://schemas.microsoft.com/office/powerpoint/2010/main" val="403995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2" name="Rectangle 514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Freeform: Shape 5142">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4" name="Freeform: Shape 5143">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DC415E-5351-D54C-CC28-6B4CA341EAF7}"/>
              </a:ext>
            </a:extLst>
          </p:cNvPr>
          <p:cNvSpPr>
            <a:spLocks noGrp="1"/>
          </p:cNvSpPr>
          <p:nvPr>
            <p:ph type="title"/>
          </p:nvPr>
        </p:nvSpPr>
        <p:spPr>
          <a:xfrm>
            <a:off x="1137033" y="609600"/>
            <a:ext cx="5243295" cy="1330840"/>
          </a:xfrm>
        </p:spPr>
        <p:txBody>
          <a:bodyPr>
            <a:normAutofit/>
          </a:bodyPr>
          <a:lstStyle/>
          <a:p>
            <a:r>
              <a:rPr lang="es-ES_tradnl" noProof="0">
                <a:latin typeface="Arial" panose="020B0604020202020204" pitchFamily="34" charset="0"/>
                <a:cs typeface="Arial" panose="020B0604020202020204" pitchFamily="34" charset="0"/>
              </a:rPr>
              <a:t>Recomendaciones </a:t>
            </a:r>
          </a:p>
        </p:txBody>
      </p:sp>
      <p:sp>
        <p:nvSpPr>
          <p:cNvPr id="3" name="Content Placeholder 2">
            <a:extLst>
              <a:ext uri="{FF2B5EF4-FFF2-40B4-BE49-F238E27FC236}">
                <a16:creationId xmlns:a16="http://schemas.microsoft.com/office/drawing/2014/main" id="{0B3B4AB1-9E70-960B-CB04-0A17727F6815}"/>
              </a:ext>
            </a:extLst>
          </p:cNvPr>
          <p:cNvSpPr>
            <a:spLocks noGrp="1"/>
          </p:cNvSpPr>
          <p:nvPr>
            <p:ph idx="1"/>
          </p:nvPr>
        </p:nvSpPr>
        <p:spPr>
          <a:xfrm>
            <a:off x="1137033" y="2194102"/>
            <a:ext cx="5243295" cy="3908585"/>
          </a:xfrm>
        </p:spPr>
        <p:txBody>
          <a:bodyPr>
            <a:normAutofit/>
          </a:bodyPr>
          <a:lstStyle/>
          <a:p>
            <a:r>
              <a:rPr lang="es-ES_tradnl" sz="2000" b="1" noProof="0">
                <a:latin typeface="Arial" panose="020B0604020202020204" pitchFamily="34" charset="0"/>
                <a:cs typeface="Arial" panose="020B0604020202020204" pitchFamily="34" charset="0"/>
              </a:rPr>
              <a:t>Fomentar la pertenencia y la inclusión:</a:t>
            </a:r>
            <a:br>
              <a:rPr lang="es-ES_tradnl" sz="2000" noProof="0">
                <a:latin typeface="Arial" panose="020B0604020202020204" pitchFamily="34" charset="0"/>
                <a:cs typeface="Arial" panose="020B0604020202020204" pitchFamily="34" charset="0"/>
              </a:rPr>
            </a:br>
            <a:r>
              <a:rPr lang="es-ES_tradnl" sz="2000" noProof="0">
                <a:latin typeface="Arial" panose="020B0604020202020204" pitchFamily="34" charset="0"/>
                <a:cs typeface="Arial" panose="020B0604020202020204" pitchFamily="34" charset="0"/>
              </a:rPr>
              <a:t>La diversidad solo genera valor cuando se acompaña de una cultura de inclusión y sentido de pertenencia. Esto incluye liderazgo inclusivo, apoyo a grupos de afinidad y capacitación gerencial para retener talento e impulsar la innovación.</a:t>
            </a:r>
          </a:p>
          <a:p>
            <a:r>
              <a:rPr lang="es-ES_tradnl" sz="2000" b="1" noProof="0">
                <a:latin typeface="Arial" panose="020B0604020202020204" pitchFamily="34" charset="0"/>
                <a:cs typeface="Arial" panose="020B0604020202020204" pitchFamily="34" charset="0"/>
              </a:rPr>
              <a:t>Apoyar a líderes y aliados:</a:t>
            </a:r>
            <a:br>
              <a:rPr lang="es-ES_tradnl" sz="2000" noProof="0">
                <a:latin typeface="Arial" panose="020B0604020202020204" pitchFamily="34" charset="0"/>
                <a:cs typeface="Arial" panose="020B0604020202020204" pitchFamily="34" charset="0"/>
              </a:rPr>
            </a:br>
            <a:r>
              <a:rPr lang="es-ES_tradnl" sz="2000" noProof="0">
                <a:latin typeface="Arial" panose="020B0604020202020204" pitchFamily="34" charset="0"/>
                <a:cs typeface="Arial" panose="020B0604020202020204" pitchFamily="34" charset="0"/>
              </a:rPr>
              <a:t>Reconocer y respaldar el trabajo de líderes (especialmente mujeres) en DEI es fundamental. Esto implica ofrecer mentoría, visibilidad, recursos y medir su impacto en evaluaciones de desempeño.</a:t>
            </a:r>
          </a:p>
          <a:p>
            <a:endParaRPr lang="es-ES_tradnl" sz="2000" noProof="0"/>
          </a:p>
        </p:txBody>
      </p:sp>
      <p:pic>
        <p:nvPicPr>
          <p:cNvPr id="5122" name="Picture 2" descr="power of more than one woman on a board ...">
            <a:extLst>
              <a:ext uri="{FF2B5EF4-FFF2-40B4-BE49-F238E27FC236}">
                <a16:creationId xmlns:a16="http://schemas.microsoft.com/office/drawing/2014/main" id="{39D00AAD-0BF2-CFB0-A9A6-E9E2BAEF9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74" r="30533" b="1"/>
          <a:stretch>
            <a:fillRect/>
          </a:stretch>
        </p:blipFill>
        <p:spPr bwMode="auto">
          <a:xfrm>
            <a:off x="7756450" y="1158389"/>
            <a:ext cx="3689210" cy="4541218"/>
          </a:xfrm>
          <a:prstGeom prst="rect">
            <a:avLst/>
          </a:prstGeom>
          <a:noFill/>
          <a:extLst>
            <a:ext uri="{909E8E84-426E-40DD-AFC4-6F175D3DCCD1}">
              <a14:hiddenFill xmlns:a14="http://schemas.microsoft.com/office/drawing/2010/main">
                <a:solidFill>
                  <a:srgbClr val="FFFFFF"/>
                </a:solidFill>
              </a14:hiddenFill>
            </a:ext>
          </a:extLst>
        </p:spPr>
      </p:pic>
      <p:sp>
        <p:nvSpPr>
          <p:cNvPr id="5145"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square with yellow stars and a blue square with white text&#10;&#10;AI-generated content may be incorrect.">
            <a:extLst>
              <a:ext uri="{FF2B5EF4-FFF2-40B4-BE49-F238E27FC236}">
                <a16:creationId xmlns:a16="http://schemas.microsoft.com/office/drawing/2014/main" id="{0008C09B-7CE0-52B3-F2A1-D6570C027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282072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6A6E99-AC46-BEEA-121C-05209B98E70A}"/>
              </a:ext>
            </a:extLst>
          </p:cNvPr>
          <p:cNvSpPr>
            <a:spLocks noGrp="1"/>
          </p:cNvSpPr>
          <p:nvPr>
            <p:ph type="title"/>
          </p:nvPr>
        </p:nvSpPr>
        <p:spPr>
          <a:xfrm>
            <a:off x="1137033" y="609600"/>
            <a:ext cx="5243295" cy="1330840"/>
          </a:xfrm>
        </p:spPr>
        <p:txBody>
          <a:bodyPr>
            <a:normAutofit/>
          </a:bodyPr>
          <a:lstStyle/>
          <a:p>
            <a:r>
              <a:rPr lang="es-ES_tradnl" noProof="0">
                <a:latin typeface="Arial" panose="020B0604020202020204" pitchFamily="34" charset="0"/>
                <a:cs typeface="Arial" panose="020B0604020202020204" pitchFamily="34" charset="0"/>
              </a:rPr>
              <a:t>Recomendaciones</a:t>
            </a:r>
          </a:p>
        </p:txBody>
      </p:sp>
      <p:sp>
        <p:nvSpPr>
          <p:cNvPr id="3" name="Content Placeholder 2">
            <a:extLst>
              <a:ext uri="{FF2B5EF4-FFF2-40B4-BE49-F238E27FC236}">
                <a16:creationId xmlns:a16="http://schemas.microsoft.com/office/drawing/2014/main" id="{2FAF2FA1-1B5C-5DC8-CB76-B8471F7A4F16}"/>
              </a:ext>
            </a:extLst>
          </p:cNvPr>
          <p:cNvSpPr>
            <a:spLocks noGrp="1"/>
          </p:cNvSpPr>
          <p:nvPr>
            <p:ph idx="1"/>
          </p:nvPr>
        </p:nvSpPr>
        <p:spPr>
          <a:xfrm>
            <a:off x="1137033" y="2194102"/>
            <a:ext cx="5243295" cy="3908585"/>
          </a:xfrm>
        </p:spPr>
        <p:txBody>
          <a:bodyPr>
            <a:normAutofit/>
          </a:bodyPr>
          <a:lstStyle/>
          <a:p>
            <a:r>
              <a:rPr lang="es-ES_tradnl" sz="2000" b="1" noProof="0">
                <a:latin typeface="Arial" panose="020B0604020202020204" pitchFamily="34" charset="0"/>
                <a:cs typeface="Arial" panose="020B0604020202020204" pitchFamily="34" charset="0"/>
              </a:rPr>
              <a:t>Recoger opiniones internas y externas</a:t>
            </a:r>
            <a:r>
              <a:rPr lang="es-ES_tradnl" sz="2000" noProof="0">
                <a:latin typeface="Arial" panose="020B0604020202020204" pitchFamily="34" charset="0"/>
                <a:cs typeface="Arial" panose="020B0604020202020204" pitchFamily="34" charset="0"/>
              </a:rPr>
              <a:t>, incluyendo voces disidentes, ayuda a identificar barreras y oportunidades. Las encuestas y el análisis de redes sociales son herramientas útiles para mejorar continuamente la estrategia DEI.</a:t>
            </a:r>
          </a:p>
          <a:p>
            <a:endParaRPr lang="es-ES_tradnl" sz="2000" noProof="0">
              <a:latin typeface="Arial" panose="020B0604020202020204" pitchFamily="34" charset="0"/>
              <a:cs typeface="Arial" panose="020B0604020202020204" pitchFamily="34" charset="0"/>
            </a:endParaRPr>
          </a:p>
          <a:p>
            <a:r>
              <a:rPr lang="es-ES_tradnl" sz="2000" noProof="0">
                <a:latin typeface="Arial" panose="020B0604020202020204" pitchFamily="34" charset="0"/>
                <a:cs typeface="Arial" panose="020B0604020202020204" pitchFamily="34" charset="0"/>
              </a:rPr>
              <a:t>Buena practica: Ms Mariana Gheorghe, CEO de Petrom (Rumania)</a:t>
            </a:r>
          </a:p>
          <a:p>
            <a:endParaRPr lang="es-ES_tradnl" sz="2000" noProof="0"/>
          </a:p>
        </p:txBody>
      </p:sp>
      <p:pic>
        <p:nvPicPr>
          <p:cNvPr id="4" name="Picture 3" descr="A person wearing a blue jacket and black necklace&#10;&#10;AI-generated content may be incorrect.">
            <a:extLst>
              <a:ext uri="{FF2B5EF4-FFF2-40B4-BE49-F238E27FC236}">
                <a16:creationId xmlns:a16="http://schemas.microsoft.com/office/drawing/2014/main" id="{81E1A9FE-B329-62F2-04D6-B04E3F1CF27C}"/>
              </a:ext>
            </a:extLst>
          </p:cNvPr>
          <p:cNvPicPr>
            <a:picLocks noChangeAspect="1"/>
          </p:cNvPicPr>
          <p:nvPr/>
        </p:nvPicPr>
        <p:blipFill>
          <a:blip r:embed="rId4"/>
          <a:srcRect l="16" r="6694"/>
          <a:stretch>
            <a:fillRect/>
          </a:stretch>
        </p:blipFill>
        <p:spPr>
          <a:xfrm>
            <a:off x="7756450" y="852737"/>
            <a:ext cx="3689210" cy="5152522"/>
          </a:xfrm>
          <a:prstGeom prst="rect">
            <a:avLst/>
          </a:prstGeom>
        </p:spPr>
      </p:pic>
      <p:sp>
        <p:nvSpPr>
          <p:cNvPr id="20"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ue square with yellow stars and a blue square with white text&#10;&#10;AI-generated content may be incorrect.">
            <a:extLst>
              <a:ext uri="{FF2B5EF4-FFF2-40B4-BE49-F238E27FC236}">
                <a16:creationId xmlns:a16="http://schemas.microsoft.com/office/drawing/2014/main" id="{B8C23CDB-77ED-552F-8ABA-384936FE5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291219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2583" y="501651"/>
            <a:ext cx="4434720" cy="1716255"/>
          </a:xfrm>
        </p:spPr>
        <p:txBody>
          <a:bodyPr anchor="b">
            <a:normAutofit/>
          </a:bodyPr>
          <a:lstStyle/>
          <a:p>
            <a:r>
              <a:rPr lang="es-ES_tradnl" sz="5600" noProof="0">
                <a:latin typeface="Arial" panose="020B0604020202020204" pitchFamily="34" charset="0"/>
                <a:cs typeface="Arial" panose="020B0604020202020204" pitchFamily="34" charset="0"/>
              </a:rPr>
              <a:t>CONTEXTO GENERAL</a:t>
            </a:r>
          </a:p>
        </p:txBody>
      </p:sp>
      <p:sp>
        <p:nvSpPr>
          <p:cNvPr id="4114" name="Rectangle 41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men on Corporate Boards ...">
            <a:extLst>
              <a:ext uri="{FF2B5EF4-FFF2-40B4-BE49-F238E27FC236}">
                <a16:creationId xmlns:a16="http://schemas.microsoft.com/office/drawing/2014/main" id="{D4C0B8D7-C023-176F-00B0-7D25818F3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3915"/>
          <a:stretch>
            <a:fillRect/>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mercio local valenciano ...">
            <a:extLst>
              <a:ext uri="{FF2B5EF4-FFF2-40B4-BE49-F238E27FC236}">
                <a16:creationId xmlns:a16="http://schemas.microsoft.com/office/drawing/2014/main" id="{442B17E0-AD5A-9EE3-FD08-8A08A46BA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02" r="461" b="-2"/>
          <a:stretch>
            <a:fillRect/>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80900" y="2217906"/>
            <a:ext cx="4434721" cy="3710427"/>
          </a:xfrm>
        </p:spPr>
        <p:txBody>
          <a:bodyPr anchor="t">
            <a:normAutofit/>
          </a:bodyPr>
          <a:lstStyle/>
          <a:p>
            <a:r>
              <a:rPr lang="es-ES_tradnl" sz="1700" noProof="0" dirty="0">
                <a:solidFill>
                  <a:schemeClr val="tx1">
                    <a:alpha val="80000"/>
                  </a:schemeClr>
                </a:solidFill>
                <a:latin typeface="Arial" panose="020B0604020202020204" pitchFamily="34" charset="0"/>
                <a:cs typeface="Arial" panose="020B0604020202020204" pitchFamily="34" charset="0"/>
              </a:rPr>
              <a:t>Los grupos con habilidades, conocimientos y experiencia más diversos consideren una mayor variedad de perspectivas y tomen decisiones de mayor calidad.</a:t>
            </a:r>
          </a:p>
          <a:p>
            <a:r>
              <a:rPr lang="es-ES_tradnl" sz="1700" noProof="0" dirty="0">
                <a:solidFill>
                  <a:schemeClr val="tx1">
                    <a:alpha val="80000"/>
                  </a:schemeClr>
                </a:solidFill>
                <a:latin typeface="Arial" panose="020B0604020202020204" pitchFamily="34" charset="0"/>
                <a:cs typeface="Arial" panose="020B0604020202020204" pitchFamily="34" charset="0"/>
              </a:rPr>
              <a:t>No solo se trata de aumenta el numero de mujeres, sino de una perspectiva interseccional (diversidad cultural, étnica, edad </a:t>
            </a:r>
            <a:r>
              <a:rPr lang="es-ES_tradnl" sz="1700" noProof="0" dirty="0" err="1">
                <a:solidFill>
                  <a:schemeClr val="tx1">
                    <a:alpha val="80000"/>
                  </a:schemeClr>
                </a:solidFill>
                <a:latin typeface="Arial" panose="020B0604020202020204" pitchFamily="34" charset="0"/>
                <a:cs typeface="Arial" panose="020B0604020202020204" pitchFamily="34" charset="0"/>
              </a:rPr>
              <a:t>etc</a:t>
            </a:r>
            <a:r>
              <a:rPr lang="es-ES_tradnl" sz="1700" noProof="0" dirty="0">
                <a:solidFill>
                  <a:schemeClr val="tx1">
                    <a:alpha val="80000"/>
                  </a:schemeClr>
                </a:solidFill>
                <a:latin typeface="Arial" panose="020B0604020202020204" pitchFamily="34" charset="0"/>
                <a:cs typeface="Arial" panose="020B0604020202020204" pitchFamily="34" charset="0"/>
              </a:rPr>
              <a:t>)</a:t>
            </a:r>
          </a:p>
          <a:p>
            <a:r>
              <a:rPr lang="es-ES_tradnl" sz="1700" noProof="0" dirty="0">
                <a:solidFill>
                  <a:schemeClr val="tx1">
                    <a:alpha val="80000"/>
                  </a:schemeClr>
                </a:solidFill>
                <a:latin typeface="Arial" panose="020B0604020202020204" pitchFamily="34" charset="0"/>
                <a:cs typeface="Arial" panose="020B0604020202020204" pitchFamily="34" charset="0"/>
              </a:rPr>
              <a:t>La firma McKinsey ha estudiado durante mas de una década el tema de la diversidad en los consejos de dirección (desde 2015)</a:t>
            </a:r>
          </a:p>
          <a:p>
            <a:endParaRPr lang="es-ES_tradnl" sz="1700" noProof="0" dirty="0">
              <a:solidFill>
                <a:schemeClr val="tx1">
                  <a:alpha val="80000"/>
                </a:schemeClr>
              </a:solidFill>
              <a:latin typeface="Arial" panose="020B0604020202020204" pitchFamily="34" charset="0"/>
              <a:cs typeface="Arial" panose="020B0604020202020204" pitchFamily="34" charset="0"/>
            </a:endParaRPr>
          </a:p>
        </p:txBody>
      </p:sp>
      <p:cxnSp>
        <p:nvCxnSpPr>
          <p:cNvPr id="4116" name="Straight Connector 41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descr="A blue square with yellow stars and a blue square with white text&#10;&#10;AI-generated content may be incorrect.">
            <a:extLst>
              <a:ext uri="{FF2B5EF4-FFF2-40B4-BE49-F238E27FC236}">
                <a16:creationId xmlns:a16="http://schemas.microsoft.com/office/drawing/2014/main" id="{48D32ABA-1280-713B-96B0-8C12C2E0CC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104" y="5949093"/>
            <a:ext cx="2328788" cy="915827"/>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C33F6D-17F5-B57F-71C2-E425BCFBC30E}"/>
              </a:ext>
            </a:extLst>
          </p:cNvPr>
          <p:cNvSpPr>
            <a:spLocks noGrp="1"/>
          </p:cNvSpPr>
          <p:nvPr>
            <p:ph type="title"/>
          </p:nvPr>
        </p:nvSpPr>
        <p:spPr>
          <a:xfrm>
            <a:off x="838200" y="1336390"/>
            <a:ext cx="6155988" cy="1182927"/>
          </a:xfrm>
        </p:spPr>
        <p:txBody>
          <a:bodyPr anchor="b">
            <a:normAutofit/>
          </a:bodyPr>
          <a:lstStyle/>
          <a:p>
            <a:r>
              <a:rPr lang="es-ES_tradnl" sz="3500" noProof="0">
                <a:latin typeface="Arial" panose="020B0604020202020204" pitchFamily="34" charset="0"/>
                <a:cs typeface="Arial" panose="020B0604020202020204" pitchFamily="34" charset="0"/>
              </a:rPr>
              <a:t>Estudios demuestran la igualdad de genero funciona</a:t>
            </a:r>
          </a:p>
        </p:txBody>
      </p:sp>
      <p:cxnSp>
        <p:nvCxnSpPr>
          <p:cNvPr id="31" name="Straight Connector 3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1DA9C1-F885-5001-CF55-0B7067E41862}"/>
              </a:ext>
            </a:extLst>
          </p:cNvPr>
          <p:cNvSpPr>
            <a:spLocks noGrp="1"/>
          </p:cNvSpPr>
          <p:nvPr>
            <p:ph idx="1"/>
          </p:nvPr>
        </p:nvSpPr>
        <p:spPr>
          <a:xfrm>
            <a:off x="803776" y="2829330"/>
            <a:ext cx="6190412" cy="3344459"/>
          </a:xfrm>
        </p:spPr>
        <p:txBody>
          <a:bodyPr anchor="t">
            <a:normAutofit/>
          </a:bodyPr>
          <a:lstStyle/>
          <a:p>
            <a:endParaRPr lang="es-ES_tradnl" sz="2000" noProof="0">
              <a:solidFill>
                <a:schemeClr val="tx1">
                  <a:alpha val="80000"/>
                </a:schemeClr>
              </a:solidFill>
              <a:latin typeface="Arial" panose="020B0604020202020204" pitchFamily="34" charset="0"/>
              <a:cs typeface="Arial" panose="020B0604020202020204" pitchFamily="34" charset="0"/>
            </a:endParaRPr>
          </a:p>
          <a:p>
            <a:r>
              <a:rPr lang="es-ES_tradnl" sz="2000" noProof="0">
                <a:solidFill>
                  <a:schemeClr val="tx1">
                    <a:alpha val="80000"/>
                  </a:schemeClr>
                </a:solidFill>
                <a:latin typeface="Arial" panose="020B0604020202020204" pitchFamily="34" charset="0"/>
                <a:cs typeface="Arial" panose="020B0604020202020204" pitchFamily="34" charset="0"/>
              </a:rPr>
              <a:t>Estudios de McKinsey demostraron que las empresas con mas diversidad de género en sus consejos de administración tenían un 39% más de probabilidades de ofrecer una rentabilidad superior, superaban mejor las crisis</a:t>
            </a:r>
          </a:p>
          <a:p>
            <a:r>
              <a:rPr lang="es-ES_tradnl" sz="2000" noProof="0">
                <a:solidFill>
                  <a:schemeClr val="tx1">
                    <a:alpha val="80000"/>
                  </a:schemeClr>
                </a:solidFill>
                <a:latin typeface="Arial" panose="020B0604020202020204" pitchFamily="34" charset="0"/>
                <a:cs typeface="Arial" panose="020B0604020202020204" pitchFamily="34" charset="0"/>
              </a:rPr>
              <a:t>Otros beneficios de la diversidad de liderazgo:  ambiciones de crecimiento holístico, mayor impacto social y fuerzas laborales más satisfechas</a:t>
            </a:r>
            <a:r>
              <a:rPr lang="es-ES_tradnl" sz="2000" b="0" i="0" u="none" strike="noStrike" noProof="0">
                <a:solidFill>
                  <a:schemeClr val="tx1">
                    <a:alpha val="80000"/>
                  </a:schemeClr>
                </a:solidFill>
                <a:effectLst/>
                <a:latin typeface="Arial" panose="020B0604020202020204" pitchFamily="34" charset="0"/>
                <a:cs typeface="Arial" panose="020B0604020202020204" pitchFamily="34" charset="0"/>
              </a:rPr>
              <a:t>.</a:t>
            </a:r>
            <a:endParaRPr lang="es-ES_tradnl" sz="2000" noProof="0">
              <a:solidFill>
                <a:schemeClr val="tx1">
                  <a:alpha val="80000"/>
                </a:schemeClr>
              </a:solidFill>
              <a:latin typeface="Arial" panose="020B0604020202020204" pitchFamily="34" charset="0"/>
              <a:cs typeface="Arial" panose="020B0604020202020204" pitchFamily="34" charset="0"/>
            </a:endParaRPr>
          </a:p>
        </p:txBody>
      </p:sp>
      <p:pic>
        <p:nvPicPr>
          <p:cNvPr id="4" name="Picture 3" descr="A cover of a book&#10;&#10;Description automatically generated">
            <a:extLst>
              <a:ext uri="{FF2B5EF4-FFF2-40B4-BE49-F238E27FC236}">
                <a16:creationId xmlns:a16="http://schemas.microsoft.com/office/drawing/2014/main" id="{86B00B8F-2196-071F-172E-E6B951D549AC}"/>
              </a:ext>
            </a:extLst>
          </p:cNvPr>
          <p:cNvPicPr>
            <a:picLocks noChangeAspect="1"/>
          </p:cNvPicPr>
          <p:nvPr/>
        </p:nvPicPr>
        <p:blipFill>
          <a:blip r:embed="rId4"/>
          <a:srcRect t="11927" r="1" b="1991"/>
          <a:stretch>
            <a:fillRect/>
          </a:stretch>
        </p:blipFill>
        <p:spPr>
          <a:xfrm>
            <a:off x="7572653" y="1845982"/>
            <a:ext cx="3548404" cy="3818210"/>
          </a:xfrm>
          <a:prstGeom prst="rect">
            <a:avLst/>
          </a:prstGeom>
        </p:spPr>
      </p:pic>
      <p:sp>
        <p:nvSpPr>
          <p:cNvPr id="3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5" name="Picture 4" descr="A blue square with yellow stars and a blue square with white text&#10;&#10;AI-generated content may be incorrect.">
            <a:extLst>
              <a:ext uri="{FF2B5EF4-FFF2-40B4-BE49-F238E27FC236}">
                <a16:creationId xmlns:a16="http://schemas.microsoft.com/office/drawing/2014/main" id="{EC54BC39-F8FC-4D9E-6EC1-434612598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407606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2727F-CA67-1223-78FB-235E7EF423EA}"/>
              </a:ext>
            </a:extLst>
          </p:cNvPr>
          <p:cNvSpPr>
            <a:spLocks noGrp="1"/>
          </p:cNvSpPr>
          <p:nvPr>
            <p:ph type="title"/>
          </p:nvPr>
        </p:nvSpPr>
        <p:spPr>
          <a:xfrm>
            <a:off x="838200" y="1336390"/>
            <a:ext cx="6155988" cy="1182927"/>
          </a:xfrm>
        </p:spPr>
        <p:txBody>
          <a:bodyPr anchor="b">
            <a:normAutofit/>
          </a:bodyPr>
          <a:lstStyle/>
          <a:p>
            <a:r>
              <a:rPr lang="es-ES_tradnl" sz="5600" noProof="0"/>
              <a:t>Situación en Europa</a:t>
            </a:r>
          </a:p>
        </p:txBody>
      </p:sp>
      <p:cxnSp>
        <p:nvCxnSpPr>
          <p:cNvPr id="21" name="Straight Connector 2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C838C4-FA5C-95F8-BD46-FDC1F4B8E130}"/>
              </a:ext>
            </a:extLst>
          </p:cNvPr>
          <p:cNvSpPr>
            <a:spLocks noGrp="1"/>
          </p:cNvSpPr>
          <p:nvPr>
            <p:ph idx="1"/>
          </p:nvPr>
        </p:nvSpPr>
        <p:spPr>
          <a:xfrm>
            <a:off x="803776" y="2829330"/>
            <a:ext cx="6190412" cy="3344459"/>
          </a:xfrm>
        </p:spPr>
        <p:txBody>
          <a:bodyPr anchor="t">
            <a:normAutofit/>
          </a:bodyPr>
          <a:lstStyle/>
          <a:p>
            <a:r>
              <a:rPr lang="es-ES_tradnl" sz="2000" b="0" i="0" u="none" strike="noStrike" noProof="0" dirty="0">
                <a:solidFill>
                  <a:schemeClr val="tx1">
                    <a:alpha val="80000"/>
                  </a:schemeClr>
                </a:solidFill>
                <a:effectLst/>
                <a:latin typeface="Arial" panose="020B0604020202020204" pitchFamily="34" charset="0"/>
                <a:cs typeface="Arial" panose="020B0604020202020204" pitchFamily="34" charset="0"/>
              </a:rPr>
              <a:t>En 2021, las mujeres ocupaban tan solo el 30,6 % de los puestos en los consejos de administración de las principales empresas cotizadas en bolsa de la UE, aunque la cifra oscila desde el 45</a:t>
            </a:r>
            <a:r>
              <a:rPr lang="es-ES_tradnl" sz="2000" dirty="0">
                <a:solidFill>
                  <a:schemeClr val="tx1">
                    <a:alpha val="80000"/>
                  </a:schemeClr>
                </a:solidFill>
                <a:latin typeface="Arial" panose="020B0604020202020204" pitchFamily="34" charset="0"/>
                <a:cs typeface="Arial" panose="020B0604020202020204" pitchFamily="34" charset="0"/>
              </a:rPr>
              <a:t>-50</a:t>
            </a:r>
            <a:r>
              <a:rPr lang="es-ES_tradnl" sz="2000" b="0" i="0" u="none" strike="noStrike" noProof="0" dirty="0">
                <a:solidFill>
                  <a:schemeClr val="tx1">
                    <a:alpha val="80000"/>
                  </a:schemeClr>
                </a:solidFill>
                <a:effectLst/>
                <a:latin typeface="Arial" panose="020B0604020202020204" pitchFamily="34" charset="0"/>
                <a:cs typeface="Arial" panose="020B0604020202020204" pitchFamily="34" charset="0"/>
              </a:rPr>
              <a:t> % en Italia, Francia, Portugal </a:t>
            </a:r>
            <a:r>
              <a:rPr lang="es-ES_tradnl" sz="2000" b="0" i="0" u="none" strike="noStrike" noProof="0">
                <a:solidFill>
                  <a:schemeClr val="tx1">
                    <a:alpha val="80000"/>
                  </a:schemeClr>
                </a:solidFill>
                <a:effectLst/>
                <a:latin typeface="Arial" panose="020B0604020202020204" pitchFamily="34" charset="0"/>
                <a:cs typeface="Arial" panose="020B0604020202020204" pitchFamily="34" charset="0"/>
              </a:rPr>
              <a:t>y España al </a:t>
            </a:r>
            <a:r>
              <a:rPr lang="es-ES_tradnl" sz="2000" b="0" i="0" u="none" strike="noStrike" noProof="0" dirty="0">
                <a:solidFill>
                  <a:schemeClr val="tx1">
                    <a:alpha val="80000"/>
                  </a:schemeClr>
                </a:solidFill>
                <a:effectLst/>
                <a:latin typeface="Arial" panose="020B0604020202020204" pitchFamily="34" charset="0"/>
                <a:cs typeface="Arial" panose="020B0604020202020204" pitchFamily="34" charset="0"/>
              </a:rPr>
              <a:t>8,5 % en Chipre. </a:t>
            </a:r>
          </a:p>
          <a:p>
            <a:r>
              <a:rPr lang="es-ES_tradnl" sz="2000" b="0" i="0" u="none" strike="noStrike" noProof="0" dirty="0">
                <a:solidFill>
                  <a:schemeClr val="tx1">
                    <a:alpha val="80000"/>
                  </a:schemeClr>
                </a:solidFill>
                <a:effectLst/>
                <a:latin typeface="Arial" panose="020B0604020202020204" pitchFamily="34" charset="0"/>
                <a:cs typeface="Arial" panose="020B0604020202020204" pitchFamily="34" charset="0"/>
              </a:rPr>
              <a:t>A pesar del aumento del número de mujeres en los consejos de administración, en 2022 </a:t>
            </a:r>
            <a:r>
              <a:rPr lang="es-ES_tradnl" sz="2000" b="0" i="0" u="sng" noProof="0" dirty="0">
                <a:solidFill>
                  <a:schemeClr val="tx1">
                    <a:alpha val="8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menos de un 10 % de las principales empresas cotizadas en los países de la UE </a:t>
            </a:r>
            <a:r>
              <a:rPr lang="es-ES_tradnl" sz="2000" b="0" i="0" u="sng" noProof="0" dirty="0" err="1">
                <a:solidFill>
                  <a:schemeClr val="tx1">
                    <a:alpha val="8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tenian</a:t>
            </a:r>
            <a:r>
              <a:rPr lang="es-ES_tradnl" sz="2000" b="0" i="0" u="sng" noProof="0" dirty="0">
                <a:solidFill>
                  <a:schemeClr val="tx1">
                    <a:alpha val="8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una presidenta o consejera-delegada al frente</a:t>
            </a:r>
            <a:r>
              <a:rPr lang="es-ES_tradnl" sz="2000" b="0" i="0" u="none" strike="noStrike" noProof="0" dirty="0">
                <a:solidFill>
                  <a:schemeClr val="tx1">
                    <a:alpha val="80000"/>
                  </a:schemeClr>
                </a:solidFill>
                <a:effectLst/>
                <a:latin typeface="Arial" panose="020B0604020202020204" pitchFamily="34" charset="0"/>
                <a:cs typeface="Arial" panose="020B0604020202020204" pitchFamily="34" charset="0"/>
              </a:rPr>
              <a:t>.</a:t>
            </a:r>
            <a:endParaRPr lang="es-ES_tradnl" sz="2000" noProof="0" dirty="0">
              <a:solidFill>
                <a:schemeClr val="tx1">
                  <a:alpha val="80000"/>
                </a:schemeClr>
              </a:solidFill>
              <a:latin typeface="Arial" panose="020B0604020202020204" pitchFamily="34" charset="0"/>
              <a:cs typeface="Arial" panose="020B0604020202020204" pitchFamily="34" charset="0"/>
            </a:endParaRPr>
          </a:p>
        </p:txBody>
      </p:sp>
      <p:pic>
        <p:nvPicPr>
          <p:cNvPr id="4" name="Picture 3" descr="A close-up of a document&#10;&#10;AI-generated content may be incorrect.">
            <a:extLst>
              <a:ext uri="{FF2B5EF4-FFF2-40B4-BE49-F238E27FC236}">
                <a16:creationId xmlns:a16="http://schemas.microsoft.com/office/drawing/2014/main" id="{AFEC876E-F953-08A3-A6AC-0D575CF5C0A7}"/>
              </a:ext>
            </a:extLst>
          </p:cNvPr>
          <p:cNvPicPr>
            <a:picLocks noChangeAspect="1"/>
          </p:cNvPicPr>
          <p:nvPr/>
        </p:nvPicPr>
        <p:blipFill>
          <a:blip r:embed="rId5"/>
          <a:stretch>
            <a:fillRect/>
          </a:stretch>
        </p:blipFill>
        <p:spPr>
          <a:xfrm>
            <a:off x="7653767" y="1336390"/>
            <a:ext cx="3386175" cy="4837394"/>
          </a:xfrm>
          <a:prstGeom prst="rect">
            <a:avLst/>
          </a:prstGeom>
        </p:spPr>
      </p:pic>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5" name="Picture 4" descr="A blue square with yellow stars and a blue square with white text&#10;&#10;AI-generated content may be incorrect.">
            <a:extLst>
              <a:ext uri="{FF2B5EF4-FFF2-40B4-BE49-F238E27FC236}">
                <a16:creationId xmlns:a16="http://schemas.microsoft.com/office/drawing/2014/main" id="{20FBB70D-8383-19C0-3599-EC9DE28A02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348425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336390"/>
            <a:ext cx="6155988" cy="1182927"/>
          </a:xfrm>
        </p:spPr>
        <p:txBody>
          <a:bodyPr anchor="b">
            <a:normAutofit/>
          </a:bodyPr>
          <a:lstStyle/>
          <a:p>
            <a:br>
              <a:rPr lang="es-ES_tradnl" sz="3900" b="0" i="0" u="none" strike="noStrike" noProof="0">
                <a:effectLst/>
                <a:latin typeface="Arial" panose="020B0604020202020204" pitchFamily="34" charset="0"/>
                <a:cs typeface="Arial" panose="020B0604020202020204" pitchFamily="34" charset="0"/>
              </a:rPr>
            </a:br>
            <a:r>
              <a:rPr lang="es-ES_tradnl" sz="3900" b="1" noProof="0">
                <a:latin typeface="Arial" panose="020B0604020202020204" pitchFamily="34" charset="0"/>
                <a:cs typeface="Arial" panose="020B0604020202020204" pitchFamily="34" charset="0"/>
              </a:rPr>
              <a:t>AVANCES EN LA UE</a:t>
            </a:r>
          </a:p>
        </p:txBody>
      </p:sp>
      <p:cxnSp>
        <p:nvCxnSpPr>
          <p:cNvPr id="16" name="Straight Connector 1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6" y="2829330"/>
            <a:ext cx="6190412" cy="3344459"/>
          </a:xfrm>
        </p:spPr>
        <p:txBody>
          <a:bodyPr anchor="t">
            <a:normAutofit/>
          </a:bodyPr>
          <a:lstStyle/>
          <a:p>
            <a:pPr>
              <a:buFont typeface="Arial" panose="020B0604020202020204" pitchFamily="34" charset="0"/>
              <a:buChar char="•"/>
            </a:pPr>
            <a:r>
              <a:rPr lang="es-ES_tradnl" sz="1700" b="0" i="0" u="none" strike="noStrike" noProof="0" dirty="0">
                <a:solidFill>
                  <a:schemeClr val="tx1">
                    <a:alpha val="80000"/>
                  </a:schemeClr>
                </a:solidFill>
                <a:effectLst/>
                <a:latin typeface="Arial" panose="020B0604020202020204" pitchFamily="34" charset="0"/>
                <a:cs typeface="Arial" panose="020B0604020202020204" pitchFamily="34" charset="0"/>
              </a:rPr>
              <a:t>Nueva directiva aprobada por el Parlamento Europeo (2024):</a:t>
            </a:r>
          </a:p>
          <a:p>
            <a:pPr marL="0" indent="0">
              <a:buNone/>
            </a:pPr>
            <a:r>
              <a:rPr lang="es-ES_tradnl" sz="1700" b="1" noProof="0" dirty="0">
                <a:solidFill>
                  <a:schemeClr val="tx1">
                    <a:alpha val="80000"/>
                  </a:schemeClr>
                </a:solidFill>
                <a:effectLst/>
                <a:latin typeface="Arial" panose="020B0604020202020204" pitchFamily="34" charset="0"/>
                <a:cs typeface="Arial" panose="020B0604020202020204" pitchFamily="34" charset="0"/>
              </a:rPr>
              <a:t>DIRECTIVA (UE) 2022/2381 DEL PARLAMENTO EUROPEO Y DEL CONSEJO de 23 de noviembre de 2022</a:t>
            </a:r>
          </a:p>
          <a:p>
            <a:pPr marL="0" indent="0">
              <a:buNone/>
            </a:pPr>
            <a:r>
              <a:rPr lang="es-ES_tradnl" sz="1700" b="1" noProof="0" dirty="0">
                <a:solidFill>
                  <a:schemeClr val="tx1">
                    <a:alpha val="80000"/>
                  </a:schemeClr>
                </a:solidFill>
                <a:effectLst/>
                <a:latin typeface="Arial" panose="020B0604020202020204" pitchFamily="34" charset="0"/>
                <a:cs typeface="Arial" panose="020B0604020202020204" pitchFamily="34" charset="0"/>
              </a:rPr>
              <a:t>relativa a un mejor equilibrio de género entre los administradores de las sociedades cotizadas y a medidas conexas</a:t>
            </a:r>
          </a:p>
          <a:p>
            <a:pPr>
              <a:buFont typeface="Arial" panose="020B0604020202020204" pitchFamily="34" charset="0"/>
              <a:buChar char="•"/>
            </a:pPr>
            <a:r>
              <a:rPr lang="es-ES_tradnl" sz="1700" b="0" i="0" u="none" strike="noStrike" noProof="0" dirty="0">
                <a:solidFill>
                  <a:schemeClr val="tx1">
                    <a:alpha val="80000"/>
                  </a:schemeClr>
                </a:solidFill>
                <a:effectLst/>
                <a:latin typeface="Arial" panose="020B0604020202020204" pitchFamily="34" charset="0"/>
                <a:cs typeface="Arial" panose="020B0604020202020204" pitchFamily="34" charset="0"/>
              </a:rPr>
              <a:t>Meta: aumentar la presencia femenina en consejos de administración</a:t>
            </a:r>
          </a:p>
          <a:p>
            <a:pPr>
              <a:buFont typeface="Arial" panose="020B0604020202020204" pitchFamily="34" charset="0"/>
              <a:buChar char="•"/>
            </a:pPr>
            <a:r>
              <a:rPr lang="es-ES_tradnl" sz="1700" b="0" i="0" u="none" strike="noStrike" noProof="0" dirty="0">
                <a:solidFill>
                  <a:schemeClr val="tx1">
                    <a:alpha val="80000"/>
                  </a:schemeClr>
                </a:solidFill>
                <a:effectLst/>
                <a:latin typeface="Arial" panose="020B0604020202020204" pitchFamily="34" charset="0"/>
                <a:cs typeface="Arial" panose="020B0604020202020204" pitchFamily="34" charset="0"/>
              </a:rPr>
              <a:t>Plazo para cumplimiento: </a:t>
            </a:r>
            <a:r>
              <a:rPr lang="es-ES_tradnl" sz="1700" b="1" i="0" u="none" strike="noStrike" noProof="0" dirty="0">
                <a:solidFill>
                  <a:schemeClr val="tx1">
                    <a:alpha val="80000"/>
                  </a:schemeClr>
                </a:solidFill>
                <a:effectLst/>
                <a:latin typeface="Arial" panose="020B0604020202020204" pitchFamily="34" charset="0"/>
                <a:cs typeface="Arial" panose="020B0604020202020204" pitchFamily="34" charset="0"/>
              </a:rPr>
              <a:t>julio 2026</a:t>
            </a:r>
            <a:endParaRPr lang="es-ES_tradnl" sz="1700" b="0" i="0" u="none" strike="noStrike" noProof="0" dirty="0">
              <a:solidFill>
                <a:schemeClr val="tx1">
                  <a:alpha val="80000"/>
                </a:schemeClr>
              </a:solidFill>
              <a:effectLst/>
              <a:latin typeface="Arial" panose="020B0604020202020204" pitchFamily="34" charset="0"/>
              <a:cs typeface="Arial" panose="020B0604020202020204" pitchFamily="34" charset="0"/>
            </a:endParaRPr>
          </a:p>
          <a:p>
            <a:endParaRPr lang="es-ES_tradnl" sz="1700" noProof="0" dirty="0">
              <a:solidFill>
                <a:schemeClr val="tx1">
                  <a:alpha val="80000"/>
                </a:schemeClr>
              </a:solidFill>
              <a:latin typeface="Arial" panose="020B0604020202020204" pitchFamily="34" charset="0"/>
              <a:cs typeface="Arial" panose="020B0604020202020204" pitchFamily="34" charset="0"/>
            </a:endParaRPr>
          </a:p>
        </p:txBody>
      </p:sp>
      <p:pic>
        <p:nvPicPr>
          <p:cNvPr id="4" name="Picture 3" descr="A person standing in front of a whiteboard&#10;&#10;AI-generated content may be incorrect.">
            <a:extLst>
              <a:ext uri="{FF2B5EF4-FFF2-40B4-BE49-F238E27FC236}">
                <a16:creationId xmlns:a16="http://schemas.microsoft.com/office/drawing/2014/main" id="{15668AFA-BF21-65D2-9001-CFF1EC010D6A}"/>
              </a:ext>
            </a:extLst>
          </p:cNvPr>
          <p:cNvPicPr>
            <a:picLocks noChangeAspect="1"/>
          </p:cNvPicPr>
          <p:nvPr/>
        </p:nvPicPr>
        <p:blipFill>
          <a:blip r:embed="rId4"/>
          <a:stretch>
            <a:fillRect/>
          </a:stretch>
        </p:blipFill>
        <p:spPr>
          <a:xfrm>
            <a:off x="7572653" y="2517581"/>
            <a:ext cx="3548404" cy="2475011"/>
          </a:xfrm>
          <a:prstGeom prst="rect">
            <a:avLst/>
          </a:prstGeom>
        </p:spPr>
      </p:pic>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5" name="Picture 4" descr="A blue square with yellow stars and a blue square with white text&#10;&#10;AI-generated content may be incorrect.">
            <a:extLst>
              <a:ext uri="{FF2B5EF4-FFF2-40B4-BE49-F238E27FC236}">
                <a16:creationId xmlns:a16="http://schemas.microsoft.com/office/drawing/2014/main" id="{54FEAA22-8D2A-3E49-679A-39BB5517C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174DF-D31C-34F7-72B7-42A192A49405}"/>
              </a:ext>
            </a:extLst>
          </p:cNvPr>
          <p:cNvSpPr>
            <a:spLocks noGrp="1"/>
          </p:cNvSpPr>
          <p:nvPr>
            <p:ph type="title"/>
          </p:nvPr>
        </p:nvSpPr>
        <p:spPr>
          <a:xfrm>
            <a:off x="838200" y="556995"/>
            <a:ext cx="10515600" cy="1133693"/>
          </a:xfrm>
        </p:spPr>
        <p:txBody>
          <a:bodyPr>
            <a:normAutofit/>
          </a:bodyPr>
          <a:lstStyle/>
          <a:p>
            <a:r>
              <a:rPr lang="es-ES_tradnl" sz="3600" b="1" noProof="0">
                <a:latin typeface="Arial" panose="020B0604020202020204" pitchFamily="34" charset="0"/>
                <a:cs typeface="Arial" panose="020B0604020202020204" pitchFamily="34" charset="0"/>
              </a:rPr>
              <a:t>Requisitos Clave de la directiva</a:t>
            </a:r>
            <a:r>
              <a:rPr lang="es-ES_tradnl" sz="3600" b="1" noProof="0">
                <a:effectLst/>
                <a:latin typeface="Arial" panose="020B0604020202020204" pitchFamily="34" charset="0"/>
                <a:cs typeface="Arial" panose="020B0604020202020204" pitchFamily="34" charset="0"/>
              </a:rPr>
              <a:t> (UE) 2022/2381 </a:t>
            </a:r>
            <a:endParaRPr lang="es-ES_tradnl" sz="3600" noProof="0"/>
          </a:p>
        </p:txBody>
      </p:sp>
      <p:pic>
        <p:nvPicPr>
          <p:cNvPr id="3" name="Picture 2" descr="A blue square with yellow stars and a blue square with white text&#10;&#10;AI-generated content may be incorrect.">
            <a:extLst>
              <a:ext uri="{FF2B5EF4-FFF2-40B4-BE49-F238E27FC236}">
                <a16:creationId xmlns:a16="http://schemas.microsoft.com/office/drawing/2014/main" id="{8D3A800B-8A00-E981-1187-6190E020D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graphicFrame>
        <p:nvGraphicFramePr>
          <p:cNvPr id="5" name="Content Placeholder 2">
            <a:extLst>
              <a:ext uri="{FF2B5EF4-FFF2-40B4-BE49-F238E27FC236}">
                <a16:creationId xmlns:a16="http://schemas.microsoft.com/office/drawing/2014/main" id="{77A37E6D-D7C9-8F37-EF5A-217A6BB3B6EC}"/>
              </a:ext>
            </a:extLst>
          </p:cNvPr>
          <p:cNvGraphicFramePr>
            <a:graphicFrameLocks noGrp="1"/>
          </p:cNvGraphicFramePr>
          <p:nvPr>
            <p:ph idx="1"/>
            <p:extLst>
              <p:ext uri="{D42A27DB-BD31-4B8C-83A1-F6EECF244321}">
                <p14:modId xmlns:p14="http://schemas.microsoft.com/office/powerpoint/2010/main" val="832351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384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Freeform: Shape 2063">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E9A6CE-8079-11C9-8DC3-AD6102371F0F}"/>
              </a:ext>
            </a:extLst>
          </p:cNvPr>
          <p:cNvSpPr>
            <a:spLocks noGrp="1"/>
          </p:cNvSpPr>
          <p:nvPr>
            <p:ph type="title"/>
          </p:nvPr>
        </p:nvSpPr>
        <p:spPr>
          <a:xfrm>
            <a:off x="1137037" y="609600"/>
            <a:ext cx="5915197" cy="1330519"/>
          </a:xfrm>
        </p:spPr>
        <p:txBody>
          <a:bodyPr>
            <a:normAutofit/>
          </a:bodyPr>
          <a:lstStyle/>
          <a:p>
            <a:r>
              <a:rPr lang="es-ES_tradnl" sz="3400" b="1" noProof="0">
                <a:latin typeface="Arial" panose="020B0604020202020204" pitchFamily="34" charset="0"/>
                <a:cs typeface="Arial" panose="020B0604020202020204" pitchFamily="34" charset="0"/>
              </a:rPr>
              <a:t>Transparencia y Reportes</a:t>
            </a:r>
            <a:br>
              <a:rPr lang="es-ES_tradnl" sz="3400" b="1" noProof="0"/>
            </a:br>
            <a:endParaRPr lang="es-ES_tradnl" sz="3400" noProof="0"/>
          </a:p>
        </p:txBody>
      </p:sp>
      <p:sp>
        <p:nvSpPr>
          <p:cNvPr id="2066" name="Freeform: Shape 2065">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0" y="5800298"/>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EF1821-8D49-29F8-72A0-904650B51C78}"/>
              </a:ext>
            </a:extLst>
          </p:cNvPr>
          <p:cNvSpPr>
            <a:spLocks noGrp="1"/>
          </p:cNvSpPr>
          <p:nvPr>
            <p:ph idx="1"/>
          </p:nvPr>
        </p:nvSpPr>
        <p:spPr>
          <a:xfrm>
            <a:off x="1137037" y="2549718"/>
            <a:ext cx="5747857" cy="3552969"/>
          </a:xfrm>
        </p:spPr>
        <p:txBody>
          <a:bodyPr>
            <a:normAutofit/>
          </a:bodyPr>
          <a:lstStyle/>
          <a:p>
            <a:pPr>
              <a:buFont typeface="Arial" panose="020B0604020202020204" pitchFamily="34" charset="0"/>
              <a:buChar char="•"/>
            </a:pPr>
            <a:r>
              <a:rPr lang="es-ES_tradnl" sz="2000" b="0" i="0" u="none" strike="noStrike" noProof="0">
                <a:effectLst/>
                <a:latin typeface="Arial" panose="020B0604020202020204" pitchFamily="34" charset="0"/>
                <a:cs typeface="Arial" panose="020B0604020202020204" pitchFamily="34" charset="0"/>
              </a:rPr>
              <a:t>Información publicada en la web de la empresa para fácil acceso</a:t>
            </a:r>
          </a:p>
          <a:p>
            <a:pPr>
              <a:buFont typeface="Arial" panose="020B0604020202020204" pitchFamily="34" charset="0"/>
              <a:buChar char="•"/>
            </a:pPr>
            <a:r>
              <a:rPr lang="es-ES_tradnl" sz="2000" b="0" i="0" u="none" strike="noStrike" noProof="0">
                <a:effectLst/>
                <a:latin typeface="Arial" panose="020B0604020202020204" pitchFamily="34" charset="0"/>
                <a:cs typeface="Arial" panose="020B0604020202020204" pitchFamily="34" charset="0"/>
              </a:rPr>
              <a:t>Planes de acción obligatorios si no se cumplen objetivos</a:t>
            </a:r>
          </a:p>
          <a:p>
            <a:endParaRPr lang="es-ES_tradnl" sz="2000" noProof="0"/>
          </a:p>
        </p:txBody>
      </p:sp>
      <p:sp>
        <p:nvSpPr>
          <p:cNvPr id="2068" name="Freeform: Shape 2067">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Drapers Investigates: Getting women on ...">
            <a:extLst>
              <a:ext uri="{FF2B5EF4-FFF2-40B4-BE49-F238E27FC236}">
                <a16:creationId xmlns:a16="http://schemas.microsoft.com/office/drawing/2014/main" id="{9B2B9112-277D-1299-03EC-3E7DF95AF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450" r="17435" b="2"/>
          <a:stretch>
            <a:fillRect/>
          </a:stretch>
        </p:blipFill>
        <p:spPr bwMode="auto">
          <a:xfrm>
            <a:off x="7761092" y="1573102"/>
            <a:ext cx="3684567" cy="3708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square with yellow stars and a blue square with white text&#10;&#10;AI-generated content may be incorrect.">
            <a:extLst>
              <a:ext uri="{FF2B5EF4-FFF2-40B4-BE49-F238E27FC236}">
                <a16:creationId xmlns:a16="http://schemas.microsoft.com/office/drawing/2014/main" id="{9E8CB500-A20D-2D21-0AD8-3CA5BF0ED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107939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Shape 4109">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9AE715-58D7-42BC-5925-9B46E5983CCE}"/>
              </a:ext>
            </a:extLst>
          </p:cNvPr>
          <p:cNvSpPr>
            <a:spLocks noGrp="1"/>
          </p:cNvSpPr>
          <p:nvPr>
            <p:ph type="title"/>
          </p:nvPr>
        </p:nvSpPr>
        <p:spPr>
          <a:xfrm>
            <a:off x="1137037" y="609600"/>
            <a:ext cx="5915197" cy="1330519"/>
          </a:xfrm>
        </p:spPr>
        <p:txBody>
          <a:bodyPr>
            <a:normAutofit/>
          </a:bodyPr>
          <a:lstStyle/>
          <a:p>
            <a:r>
              <a:rPr lang="es-ES_tradnl" sz="3400" b="1" noProof="0">
                <a:latin typeface="Arial" panose="020B0604020202020204" pitchFamily="34" charset="0"/>
                <a:cs typeface="Arial" panose="020B0604020202020204" pitchFamily="34" charset="0"/>
              </a:rPr>
              <a:t>Excepciones y Sanciones</a:t>
            </a:r>
            <a:br>
              <a:rPr lang="es-ES_tradnl" sz="3400" b="1" noProof="0" dirty="0"/>
            </a:br>
            <a:endParaRPr lang="es-ES_tradnl" sz="3400" noProof="0" dirty="0"/>
          </a:p>
        </p:txBody>
      </p:sp>
      <p:sp>
        <p:nvSpPr>
          <p:cNvPr id="4112" name="Freeform: Shape 4111">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0" y="5800298"/>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07C447-A604-91AD-E220-C603429AA543}"/>
              </a:ext>
            </a:extLst>
          </p:cNvPr>
          <p:cNvSpPr>
            <a:spLocks noGrp="1"/>
          </p:cNvSpPr>
          <p:nvPr>
            <p:ph idx="1"/>
          </p:nvPr>
        </p:nvSpPr>
        <p:spPr>
          <a:xfrm>
            <a:off x="1137037" y="2549718"/>
            <a:ext cx="5747857" cy="3552969"/>
          </a:xfrm>
        </p:spPr>
        <p:txBody>
          <a:bodyPr>
            <a:normAutofit/>
          </a:bodyPr>
          <a:lstStyle/>
          <a:p>
            <a:pPr>
              <a:buFont typeface="Arial" panose="020B0604020202020204" pitchFamily="34" charset="0"/>
              <a:buChar char="•"/>
            </a:pPr>
            <a:r>
              <a:rPr lang="es-ES_tradnl" sz="2000" b="0" i="0" u="none" strike="noStrike" noProof="0">
                <a:effectLst/>
                <a:latin typeface="Arial" panose="020B0604020202020204" pitchFamily="34" charset="0"/>
                <a:cs typeface="Arial" panose="020B0604020202020204" pitchFamily="34" charset="0"/>
              </a:rPr>
              <a:t>No aplica a pymes con menos de 250 empleados</a:t>
            </a:r>
          </a:p>
          <a:p>
            <a:pPr>
              <a:buFont typeface="Arial" panose="020B0604020202020204" pitchFamily="34" charset="0"/>
              <a:buChar char="•"/>
            </a:pPr>
            <a:r>
              <a:rPr lang="es-ES_tradnl" sz="2000" b="0" i="0" u="none" strike="noStrike" noProof="0">
                <a:effectLst/>
                <a:latin typeface="Arial" panose="020B0604020202020204" pitchFamily="34" charset="0"/>
                <a:cs typeface="Arial" panose="020B0604020202020204" pitchFamily="34" charset="0"/>
              </a:rPr>
              <a:t>Estados miembros deben imponer sanciones efectivas (multas)</a:t>
            </a:r>
          </a:p>
          <a:p>
            <a:pPr>
              <a:buFont typeface="Arial" panose="020B0604020202020204" pitchFamily="34" charset="0"/>
              <a:buChar char="•"/>
            </a:pPr>
            <a:r>
              <a:rPr lang="es-ES_tradnl" sz="2000" b="0" i="0" u="none" strike="noStrike" noProof="0">
                <a:effectLst/>
                <a:latin typeface="Arial" panose="020B0604020202020204" pitchFamily="34" charset="0"/>
                <a:cs typeface="Arial" panose="020B0604020202020204" pitchFamily="34" charset="0"/>
              </a:rPr>
              <a:t>Tribunales pueden anular juntas directivas que incumplan la directiva</a:t>
            </a:r>
          </a:p>
          <a:p>
            <a:endParaRPr lang="es-ES_tradnl" sz="2000" noProof="0"/>
          </a:p>
        </p:txBody>
      </p:sp>
      <p:sp>
        <p:nvSpPr>
          <p:cNvPr id="4114" name="Freeform: Shape 4113">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nfographic: Share of women on boards ...">
            <a:extLst>
              <a:ext uri="{FF2B5EF4-FFF2-40B4-BE49-F238E27FC236}">
                <a16:creationId xmlns:a16="http://schemas.microsoft.com/office/drawing/2014/main" id="{C6D2FF0E-A172-3E9C-9EBF-07FB74B2D1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61092" y="2047410"/>
            <a:ext cx="3684567" cy="2759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square with yellow stars and a blue square with white text&#10;&#10;AI-generated content may be incorrect.">
            <a:extLst>
              <a:ext uri="{FF2B5EF4-FFF2-40B4-BE49-F238E27FC236}">
                <a16:creationId xmlns:a16="http://schemas.microsoft.com/office/drawing/2014/main" id="{835E08D7-39A1-CE88-3B77-AE511395A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313138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Freeform: Shape 3085">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8" name="Freeform: Shape 3087">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C85A6B-2AA2-2085-273B-896075355D7A}"/>
              </a:ext>
            </a:extLst>
          </p:cNvPr>
          <p:cNvSpPr>
            <a:spLocks noGrp="1"/>
          </p:cNvSpPr>
          <p:nvPr>
            <p:ph type="title"/>
          </p:nvPr>
        </p:nvSpPr>
        <p:spPr>
          <a:xfrm>
            <a:off x="1137033" y="609600"/>
            <a:ext cx="5243295" cy="1330840"/>
          </a:xfrm>
        </p:spPr>
        <p:txBody>
          <a:bodyPr>
            <a:normAutofit/>
          </a:bodyPr>
          <a:lstStyle/>
          <a:p>
            <a:r>
              <a:rPr lang="es-ES_tradnl" noProof="0">
                <a:latin typeface="Arial" panose="020B0604020202020204" pitchFamily="34" charset="0"/>
                <a:cs typeface="Arial" panose="020B0604020202020204" pitchFamily="34" charset="0"/>
              </a:rPr>
              <a:t>Recomendaciones</a:t>
            </a:r>
          </a:p>
        </p:txBody>
      </p:sp>
      <p:sp>
        <p:nvSpPr>
          <p:cNvPr id="3" name="Content Placeholder 2">
            <a:extLst>
              <a:ext uri="{FF2B5EF4-FFF2-40B4-BE49-F238E27FC236}">
                <a16:creationId xmlns:a16="http://schemas.microsoft.com/office/drawing/2014/main" id="{749282B9-DD1C-4D5E-E1D5-23CCE5D81D99}"/>
              </a:ext>
            </a:extLst>
          </p:cNvPr>
          <p:cNvSpPr>
            <a:spLocks noGrp="1"/>
          </p:cNvSpPr>
          <p:nvPr>
            <p:ph idx="1"/>
          </p:nvPr>
        </p:nvSpPr>
        <p:spPr>
          <a:xfrm>
            <a:off x="1137033" y="2194102"/>
            <a:ext cx="5243295" cy="3908585"/>
          </a:xfrm>
        </p:spPr>
        <p:txBody>
          <a:bodyPr>
            <a:normAutofit/>
          </a:bodyPr>
          <a:lstStyle/>
          <a:p>
            <a:r>
              <a:rPr lang="es-ES_tradnl" sz="1900" b="1" noProof="0">
                <a:latin typeface="Arial" panose="020B0604020202020204" pitchFamily="34" charset="0"/>
                <a:cs typeface="Arial" panose="020B0604020202020204" pitchFamily="34" charset="0"/>
              </a:rPr>
              <a:t>Compromiso sistemático y con propósito:</a:t>
            </a:r>
            <a:br>
              <a:rPr lang="es-ES_tradnl" sz="1900" noProof="0">
                <a:latin typeface="Arial" panose="020B0604020202020204" pitchFamily="34" charset="0"/>
                <a:cs typeface="Arial" panose="020B0604020202020204" pitchFamily="34" charset="0"/>
              </a:rPr>
            </a:br>
            <a:r>
              <a:rPr lang="es-ES_tradnl" sz="1900" noProof="0">
                <a:latin typeface="Arial" panose="020B0604020202020204" pitchFamily="34" charset="0"/>
                <a:cs typeface="Arial" panose="020B0604020202020204" pitchFamily="34" charset="0"/>
              </a:rPr>
              <a:t>Las empresas deben integrar sus aspiraciones DEI como parte esencial de su misión y objetivos estratégicos. La diversidad étnica y de género puede mejorar el desempeño inclusivo y el crecimiento de las compañías.</a:t>
            </a:r>
          </a:p>
          <a:p>
            <a:r>
              <a:rPr lang="es-ES_tradnl" sz="1900" b="1" noProof="0">
                <a:latin typeface="Arial" panose="020B0604020202020204" pitchFamily="34" charset="0"/>
                <a:cs typeface="Arial" panose="020B0604020202020204" pitchFamily="34" charset="0"/>
              </a:rPr>
              <a:t>Estrategia global adaptada al contexto local:</a:t>
            </a:r>
            <a:br>
              <a:rPr lang="es-ES_tradnl" sz="1900" noProof="0">
                <a:latin typeface="Arial" panose="020B0604020202020204" pitchFamily="34" charset="0"/>
                <a:cs typeface="Arial" panose="020B0604020202020204" pitchFamily="34" charset="0"/>
              </a:rPr>
            </a:br>
            <a:r>
              <a:rPr lang="es-ES_tradnl" sz="1900" noProof="0">
                <a:latin typeface="Arial" panose="020B0604020202020204" pitchFamily="34" charset="0"/>
                <a:cs typeface="Arial" panose="020B0604020202020204" pitchFamily="34" charset="0"/>
              </a:rPr>
              <a:t>Aunque la estrategia DEI se diseña desde la alta dirección, es crucial permitir que los equipos locales la adapten a su realidad para generar mayor impacto. </a:t>
            </a:r>
          </a:p>
        </p:txBody>
      </p:sp>
      <p:pic>
        <p:nvPicPr>
          <p:cNvPr id="3074" name="Picture 2" descr="Women on Corporate Boards ...">
            <a:extLst>
              <a:ext uri="{FF2B5EF4-FFF2-40B4-BE49-F238E27FC236}">
                <a16:creationId xmlns:a16="http://schemas.microsoft.com/office/drawing/2014/main" id="{2264B348-1018-71A2-940A-A4A4E7BA21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6450" y="2201497"/>
            <a:ext cx="3689210" cy="2455001"/>
          </a:xfrm>
          <a:prstGeom prst="rect">
            <a:avLst/>
          </a:prstGeom>
          <a:noFill/>
          <a:extLst>
            <a:ext uri="{909E8E84-426E-40DD-AFC4-6F175D3DCCD1}">
              <a14:hiddenFill xmlns:a14="http://schemas.microsoft.com/office/drawing/2010/main">
                <a:solidFill>
                  <a:srgbClr val="FFFFFF"/>
                </a:solidFill>
              </a14:hiddenFill>
            </a:ext>
          </a:extLst>
        </p:spPr>
      </p:pic>
      <p:sp>
        <p:nvSpPr>
          <p:cNvPr id="3090"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square with yellow stars and a blue square with white text&#10;&#10;AI-generated content may be incorrect.">
            <a:extLst>
              <a:ext uri="{FF2B5EF4-FFF2-40B4-BE49-F238E27FC236}">
                <a16:creationId xmlns:a16="http://schemas.microsoft.com/office/drawing/2014/main" id="{F8B474EB-BB33-0BE6-08BB-5652BA81C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0094" y="5940975"/>
            <a:ext cx="2328788" cy="915827"/>
          </a:xfrm>
          <a:prstGeom prst="rect">
            <a:avLst/>
          </a:prstGeom>
        </p:spPr>
      </p:pic>
    </p:spTree>
    <p:custDataLst>
      <p:tags r:id="rId1"/>
    </p:custDataLst>
    <p:extLst>
      <p:ext uri="{BB962C8B-B14F-4D97-AF65-F5344CB8AC3E}">
        <p14:creationId xmlns:p14="http://schemas.microsoft.com/office/powerpoint/2010/main" val="1796137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16e606-b534-4731-97fc-80d7caba92cb" xsi:nil="true"/>
    <lcf76f155ced4ddcb4097134ff3c332f xmlns="69c60461-25ce-4eb9-9cab-7f70924885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F06B06D17ADD45BC48B4C0B7D76816" ma:contentTypeVersion="19" ma:contentTypeDescription="Create a new document." ma:contentTypeScope="" ma:versionID="270e63befc0143650241504cac723b70">
  <xsd:schema xmlns:xsd="http://www.w3.org/2001/XMLSchema" xmlns:xs="http://www.w3.org/2001/XMLSchema" xmlns:p="http://schemas.microsoft.com/office/2006/metadata/properties" xmlns:ns2="69c60461-25ce-4eb9-9cab-7f7092488520" xmlns:ns3="6b16e606-b534-4731-97fc-80d7caba92cb" targetNamespace="http://schemas.microsoft.com/office/2006/metadata/properties" ma:root="true" ma:fieldsID="020f93054fcae48376f74e4ed385dcd5" ns2:_="" ns3:_="">
    <xsd:import namespace="69c60461-25ce-4eb9-9cab-7f7092488520"/>
    <xsd:import namespace="6b16e606-b534-4731-97fc-80d7caba92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Details" minOccurs="0"/>
                <xsd:element ref="ns3:SharedWithUser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60461-25ce-4eb9-9cab-7f7092488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885938-e8b6-4ee9-9e6f-98c32c3fb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16e606-b534-4731-97fc-80d7caba92cb" elementFormDefault="qualified">
    <xsd:import namespace="http://schemas.microsoft.com/office/2006/documentManagement/types"/>
    <xsd:import namespace="http://schemas.microsoft.com/office/infopath/2007/PartnerControls"/>
    <xsd:element name="SharedWithDetails" ma:index="15" nillable="true" ma:displayName="Shared With Details" ma:internalName="SharedWithDetails" ma:readOnly="true">
      <xsd:simpleType>
        <xsd:restriction base="dms:Note">
          <xsd:maxLength value="255"/>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9524e73a-9fea-46f4-976c-6417f1bd0258}" ma:internalName="TaxCatchAll" ma:showField="CatchAllData" ma:web="6b16e606-b534-4731-97fc-80d7caba9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3B54F-81EF-4CE3-8701-1327540FC438}">
  <ds:schemaRefs>
    <ds:schemaRef ds:uri="http://purl.org/dc/elements/1.1/"/>
    <ds:schemaRef ds:uri="69c60461-25ce-4eb9-9cab-7f7092488520"/>
    <ds:schemaRef ds:uri="http://schemas.openxmlformats.org/package/2006/metadata/core-properties"/>
    <ds:schemaRef ds:uri="http://schemas.microsoft.com/office/infopath/2007/PartnerControls"/>
    <ds:schemaRef ds:uri="http://purl.org/dc/dcmitype/"/>
    <ds:schemaRef ds:uri="6b16e606-b534-4731-97fc-80d7caba92cb"/>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48DA443E-64E0-4F73-8784-6C92BB7DE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60461-25ce-4eb9-9cab-7f7092488520"/>
    <ds:schemaRef ds:uri="6b16e606-b534-4731-97fc-80d7caba9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EF4C4F-BAD7-4340-9574-66282CD6BD0E}">
  <ds:schemaRefs>
    <ds:schemaRef ds:uri="http://schemas.microsoft.com/sharepoint/v3/contenttype/forms"/>
  </ds:schemaRefs>
</ds:datastoreItem>
</file>

<file path=docMetadata/LabelInfo.xml><?xml version="1.0" encoding="utf-8"?>
<clbl:labelList xmlns:clbl="http://schemas.microsoft.com/office/2020/mipLabelMetadata">
  <clbl:label id="{0b0b0888-4f59-4c87-b6fc-09eaf68bc976}" enabled="0" method="" siteId="{0b0b0888-4f59-4c87-b6fc-09eaf68bc976}" removed="1"/>
</clbl:labelList>
</file>

<file path=docProps/app.xml><?xml version="1.0" encoding="utf-8"?>
<Properties xmlns="http://schemas.openxmlformats.org/officeDocument/2006/extended-properties" xmlns:vt="http://schemas.openxmlformats.org/officeDocument/2006/docPropsVTypes">
  <TotalTime>437</TotalTime>
  <Words>1273</Words>
  <Application>Microsoft Office PowerPoint</Application>
  <PresentationFormat>Panorámica</PresentationFormat>
  <Paragraphs>62</Paragraphs>
  <Slides>11</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Aptos Display</vt:lpstr>
      <vt:lpstr>Arial</vt:lpstr>
      <vt:lpstr>Calibri</vt:lpstr>
      <vt:lpstr>Google Sans</vt:lpstr>
      <vt:lpstr>McKinsey Sans</vt:lpstr>
      <vt:lpstr>Montserrat</vt:lpstr>
      <vt:lpstr>Zilla Slab</vt:lpstr>
      <vt:lpstr>Office Theme</vt:lpstr>
      <vt:lpstr> SEMINARIO GENERO Y COMERCIO    Incremento de Mujeres en  Puestos Directivos en Empresas   en la Union Europea  EuroChile 10 Junio 2025 Elena Ferreras, consultora  Genero, diversidad e Inclusión </vt:lpstr>
      <vt:lpstr>CONTEXTO GENERAL</vt:lpstr>
      <vt:lpstr>Estudios demuestran la igualdad de genero funciona</vt:lpstr>
      <vt:lpstr>Situación en Europa</vt:lpstr>
      <vt:lpstr> AVANCES EN LA UE</vt:lpstr>
      <vt:lpstr>Requisitos Clave de la directiva (UE) 2022/2381 </vt:lpstr>
      <vt:lpstr>Transparencia y Reportes </vt:lpstr>
      <vt:lpstr>Excepciones y Sanciones </vt:lpstr>
      <vt:lpstr>Recomendaciones</vt:lpstr>
      <vt:lpstr>Recomendaciones </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 Ferreras Carreras</dc:creator>
  <cp:lastModifiedBy>Salon A</cp:lastModifiedBy>
  <cp:revision>12</cp:revision>
  <dcterms:created xsi:type="dcterms:W3CDTF">2025-06-08T15:44:08Z</dcterms:created>
  <dcterms:modified xsi:type="dcterms:W3CDTF">2025-06-10T18:44:14Z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0x0101009EF06B06D17ADD45BC48B4C0B7D76816</vt:lpwstr>
  </property>
  <property fmtid="{D5CDD505-2E9C-101B-9397-08002B2CF9AE}" pid="3" name="ArticulateGUID">
    <vt:lpwstr>34B7F5DB-169A-46B6-A195-148252F9FC0A</vt:lpwstr>
  </property>
  <property fmtid="{D5CDD505-2E9C-101B-9397-08002B2CF9AE}" pid="4" name="ArticulatePath">
    <vt:lpwstr>https://integrationconsultants.sharepoint.com/sites/INT-FRA/Shared Documents/Projects/Knowledge Hub EU_3078/Implementation/10_Component 2 - Capacity Development/05 Onsite trainings/Chile training/comercio y genero  consejos de direccion 10 Junio</vt:lpwstr>
  </property>
  <property fmtid="{D5CDD505-2E9C-101B-9397-08002B2CF9AE}" pid="5" name="MediaServiceImageTags">
    <vt:lpwstr/>
  </property>
</Properties>
</file>