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18"/>
  </p:notesMasterIdLst>
  <p:sldIdLst>
    <p:sldId id="256" r:id="rId5"/>
    <p:sldId id="538" r:id="rId6"/>
    <p:sldId id="536" r:id="rId7"/>
    <p:sldId id="539" r:id="rId8"/>
    <p:sldId id="540" r:id="rId9"/>
    <p:sldId id="543" r:id="rId10"/>
    <p:sldId id="547" r:id="rId11"/>
    <p:sldId id="541" r:id="rId12"/>
    <p:sldId id="544" r:id="rId13"/>
    <p:sldId id="542" r:id="rId14"/>
    <p:sldId id="546" r:id="rId15"/>
    <p:sldId id="549" r:id="rId16"/>
    <p:sldId id="548" r:id="rId17"/>
  </p:sldIdLst>
  <p:sldSz cx="9144000" cy="5143500" type="screen16x9"/>
  <p:notesSz cx="6858000" cy="9144000"/>
  <p:embeddedFontLst>
    <p:embeddedFont>
      <p:font typeface="Fjalla One" panose="02000506040000020004" pitchFamily="2" charset="0"/>
      <p:regular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4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D8A174-F4BC-48F5-95F0-2260AEC1D00B}" v="2" dt="2023-05-25T12:10:46.061"/>
  </p1510:revLst>
</p1510:revInfo>
</file>

<file path=ppt/tableStyles.xml><?xml version="1.0" encoding="utf-8"?>
<a:tblStyleLst xmlns:a="http://schemas.openxmlformats.org/drawingml/2006/main" def="{ED95E78E-1613-429A-BB66-4EFBBAB444B1}">
  <a:tblStyle styleId="{ED95E78E-1613-429A-BB66-4EFBBAB444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8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an Riquelme Ahumada" userId="979fb1c8-8b69-49d7-9789-6d08c1cbe41a" providerId="ADAL" clId="{B1D8A174-F4BC-48F5-95F0-2260AEC1D00B}"/>
    <pc:docChg chg="addSld modSld">
      <pc:chgData name="Cristian Riquelme Ahumada" userId="979fb1c8-8b69-49d7-9789-6d08c1cbe41a" providerId="ADAL" clId="{B1D8A174-F4BC-48F5-95F0-2260AEC1D00B}" dt="2023-05-25T12:12:02.581" v="53" actId="14100"/>
      <pc:docMkLst>
        <pc:docMk/>
      </pc:docMkLst>
      <pc:sldChg chg="addSp modSp mod">
        <pc:chgData name="Cristian Riquelme Ahumada" userId="979fb1c8-8b69-49d7-9789-6d08c1cbe41a" providerId="ADAL" clId="{B1D8A174-F4BC-48F5-95F0-2260AEC1D00B}" dt="2023-05-25T11:43:14.890" v="2" actId="1076"/>
        <pc:sldMkLst>
          <pc:docMk/>
          <pc:sldMk cId="1121048195" sldId="538"/>
        </pc:sldMkLst>
        <pc:picChg chg="add mod">
          <ac:chgData name="Cristian Riquelme Ahumada" userId="979fb1c8-8b69-49d7-9789-6d08c1cbe41a" providerId="ADAL" clId="{B1D8A174-F4BC-48F5-95F0-2260AEC1D00B}" dt="2023-05-25T11:43:14.890" v="2" actId="1076"/>
          <ac:picMkLst>
            <pc:docMk/>
            <pc:sldMk cId="1121048195" sldId="538"/>
            <ac:picMk id="2" creationId="{300CEB63-7CF4-3E75-5453-EC4CFFD6E7DE}"/>
          </ac:picMkLst>
        </pc:picChg>
      </pc:sldChg>
      <pc:sldChg chg="addSp modSp new mod">
        <pc:chgData name="Cristian Riquelme Ahumada" userId="979fb1c8-8b69-49d7-9789-6d08c1cbe41a" providerId="ADAL" clId="{B1D8A174-F4BC-48F5-95F0-2260AEC1D00B}" dt="2023-05-25T12:12:02.581" v="53" actId="14100"/>
        <pc:sldMkLst>
          <pc:docMk/>
          <pc:sldMk cId="3253787863" sldId="549"/>
        </pc:sldMkLst>
        <pc:spChg chg="mod">
          <ac:chgData name="Cristian Riquelme Ahumada" userId="979fb1c8-8b69-49d7-9789-6d08c1cbe41a" providerId="ADAL" clId="{B1D8A174-F4BC-48F5-95F0-2260AEC1D00B}" dt="2023-05-25T12:11:51.115" v="46" actId="20577"/>
          <ac:spMkLst>
            <pc:docMk/>
            <pc:sldMk cId="3253787863" sldId="549"/>
            <ac:spMk id="2" creationId="{32EB80BF-FB3D-F16F-C710-2B69B24A6E48}"/>
          </ac:spMkLst>
        </pc:spChg>
        <pc:spChg chg="add mod">
          <ac:chgData name="Cristian Riquelme Ahumada" userId="979fb1c8-8b69-49d7-9789-6d08c1cbe41a" providerId="ADAL" clId="{B1D8A174-F4BC-48F5-95F0-2260AEC1D00B}" dt="2023-05-25T12:12:02.581" v="53" actId="14100"/>
          <ac:spMkLst>
            <pc:docMk/>
            <pc:sldMk cId="3253787863" sldId="549"/>
            <ac:spMk id="4" creationId="{F05DF50A-22E0-3D6C-8522-EA3BAF0A94CC}"/>
          </ac:spMkLst>
        </pc:spChg>
        <pc:picChg chg="add mod">
          <ac:chgData name="Cristian Riquelme Ahumada" userId="979fb1c8-8b69-49d7-9789-6d08c1cbe41a" providerId="ADAL" clId="{B1D8A174-F4BC-48F5-95F0-2260AEC1D00B}" dt="2023-05-25T12:10:56.267" v="34" actId="1076"/>
          <ac:picMkLst>
            <pc:docMk/>
            <pc:sldMk cId="3253787863" sldId="549"/>
            <ac:picMk id="6" creationId="{06979DE3-3694-7777-25E0-5B1A22F99B5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960130cb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960130cb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51231" y="710905"/>
            <a:ext cx="3244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 b="1">
                <a:latin typeface="Fjalla One" panose="02000506040000020004" pitchFamily="2" charset="0"/>
                <a:ea typeface="Fjalla One" panose="02000506040000020004" pitchFamily="2" charset="0"/>
                <a:cs typeface="Fjalla One" panose="02000506040000020004" pitchFamily="2" charset="0"/>
                <a:sym typeface="Fira Sans Extra Condense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51231" y="2540885"/>
            <a:ext cx="3244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C37B67-023D-86BF-C3F5-46A40317B440}"/>
              </a:ext>
            </a:extLst>
          </p:cNvPr>
          <p:cNvSpPr/>
          <p:nvPr userDrawn="1"/>
        </p:nvSpPr>
        <p:spPr>
          <a:xfrm>
            <a:off x="66368" y="4336026"/>
            <a:ext cx="8908026" cy="807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 descr="Eurecat - eNEM">
            <a:extLst>
              <a:ext uri="{FF2B5EF4-FFF2-40B4-BE49-F238E27FC236}">
                <a16:creationId xmlns:a16="http://schemas.microsoft.com/office/drawing/2014/main" id="{B6788292-B4F8-C393-A57D-8853F3F56E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3677"/>
          <a:stretch/>
        </p:blipFill>
        <p:spPr bwMode="auto">
          <a:xfrm>
            <a:off x="6714200" y="4294019"/>
            <a:ext cx="1299893" cy="475801"/>
          </a:xfrm>
          <a:prstGeom prst="rect">
            <a:avLst/>
          </a:prstGeom>
          <a:noFill/>
        </p:spPr>
      </p:pic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B069AD8-5122-D58B-2524-01DFA8F2D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3641" y="3399335"/>
            <a:ext cx="2606844" cy="709304"/>
          </a:xfrm>
          <a:prstGeom prst="rect">
            <a:avLst/>
          </a:prstGeom>
        </p:spPr>
      </p:pic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1AA91083-D566-816C-1826-C2124BC07F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8617" y="3359918"/>
            <a:ext cx="779315" cy="788138"/>
          </a:xfrm>
          <a:prstGeom prst="rect">
            <a:avLst/>
          </a:prstGeom>
        </p:spPr>
      </p:pic>
      <p:pic>
        <p:nvPicPr>
          <p:cNvPr id="4" name="Imagen 3" descr="Logotipo, nombre de la empresa&#10;&#10;Descripción generada automáticamente con confianza media">
            <a:extLst>
              <a:ext uri="{FF2B5EF4-FFF2-40B4-BE49-F238E27FC236}">
                <a16:creationId xmlns:a16="http://schemas.microsoft.com/office/drawing/2014/main" id="{81304757-77A0-69E5-D086-6DD1FE37EC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6758" t="32493" r="3973" b="24705"/>
          <a:stretch/>
        </p:blipFill>
        <p:spPr>
          <a:xfrm>
            <a:off x="5180094" y="4253110"/>
            <a:ext cx="1299894" cy="62326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400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0" y="2890800"/>
            <a:ext cx="9144000" cy="160008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290025" y="188257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>
            <a:off x="1796100" y="597675"/>
            <a:ext cx="5551800" cy="128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52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7"/>
          <p:cNvSpPr/>
          <p:nvPr/>
        </p:nvSpPr>
        <p:spPr>
          <a:xfrm>
            <a:off x="2955900" y="0"/>
            <a:ext cx="32322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1"/>
          </p:nvPr>
        </p:nvSpPr>
        <p:spPr>
          <a:xfrm>
            <a:off x="3507300" y="2564950"/>
            <a:ext cx="21294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7"/>
          <p:cNvSpPr txBox="1">
            <a:spLocks noGrp="1"/>
          </p:cNvSpPr>
          <p:nvPr>
            <p:ph type="title"/>
          </p:nvPr>
        </p:nvSpPr>
        <p:spPr>
          <a:xfrm>
            <a:off x="3507300" y="1523175"/>
            <a:ext cx="2129400" cy="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11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/>
          <p:nvPr/>
        </p:nvSpPr>
        <p:spPr>
          <a:xfrm>
            <a:off x="-700" y="0"/>
            <a:ext cx="91440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48"/>
          <p:cNvSpPr/>
          <p:nvPr/>
        </p:nvSpPr>
        <p:spPr>
          <a:xfrm>
            <a:off x="0" y="4600550"/>
            <a:ext cx="91440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99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1">
  <p:cSld name="Background  1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9"/>
          <p:cNvSpPr/>
          <p:nvPr/>
        </p:nvSpPr>
        <p:spPr>
          <a:xfrm rot="-5400000">
            <a:off x="-2033250" y="2033550"/>
            <a:ext cx="5143200" cy="107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49"/>
          <p:cNvSpPr/>
          <p:nvPr/>
        </p:nvSpPr>
        <p:spPr>
          <a:xfrm rot="-5400000">
            <a:off x="6300900" y="2300006"/>
            <a:ext cx="5143200" cy="54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001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30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" name="Imagen 1" descr="Eurecat - eNEM">
            <a:extLst>
              <a:ext uri="{FF2B5EF4-FFF2-40B4-BE49-F238E27FC236}">
                <a16:creationId xmlns:a16="http://schemas.microsoft.com/office/drawing/2014/main" id="{B1FFE87E-351D-907B-BC05-CA3FC0857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9" b="23677"/>
          <a:stretch/>
        </p:blipFill>
        <p:spPr bwMode="auto">
          <a:xfrm>
            <a:off x="7749264" y="4698475"/>
            <a:ext cx="1135626" cy="415674"/>
          </a:xfrm>
          <a:prstGeom prst="rect">
            <a:avLst/>
          </a:prstGeom>
          <a:noFill/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7E4D407-F695-4D45-5EAF-050B261AC7B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99514" y="4597340"/>
            <a:ext cx="1735608" cy="472247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1E5309A2-8213-EA8E-A138-B0FFDA09B57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79275" y="4653912"/>
            <a:ext cx="411022" cy="415675"/>
          </a:xfrm>
          <a:prstGeom prst="rect">
            <a:avLst/>
          </a:prstGeom>
        </p:spPr>
      </p:pic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BAC31EA-5551-394A-0984-2AD2A56C61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59110" y="4698475"/>
            <a:ext cx="1735609" cy="4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39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8" r:id="rId2"/>
    <p:sldLayoutId id="2147483677" r:id="rId3"/>
    <p:sldLayoutId id="2147483699" r:id="rId4"/>
    <p:sldLayoutId id="2147483710" r:id="rId5"/>
    <p:sldLayoutId id="2147483711" r:id="rId6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aniel.blanco@eurecat.org" TargetMode="External"/><Relationship Id="rId5" Type="http://schemas.openxmlformats.org/officeDocument/2006/relationships/hyperlink" Target="mailto:natalia.carmona@eurecat.org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aniel.blanco@eurecat.org" TargetMode="External"/><Relationship Id="rId5" Type="http://schemas.openxmlformats.org/officeDocument/2006/relationships/hyperlink" Target="mailto:natalia.carmona@eurecat.org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todiagnostico.eurochile.c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utodiagnostico.eurochile.cl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utodiagnostico.eurochile.c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B1196CC-D905-9DAC-9751-37238CFF1EB0}"/>
              </a:ext>
            </a:extLst>
          </p:cNvPr>
          <p:cNvSpPr/>
          <p:nvPr/>
        </p:nvSpPr>
        <p:spPr>
          <a:xfrm>
            <a:off x="0" y="4974114"/>
            <a:ext cx="9144000" cy="228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827591" y="705224"/>
            <a:ext cx="3244200" cy="15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Construcción MiPymes Circulares</a:t>
            </a:r>
            <a:endParaRPr dirty="0"/>
          </a:p>
        </p:txBody>
      </p:sp>
      <p:sp>
        <p:nvSpPr>
          <p:cNvPr id="47" name="Google Shape;47;p15"/>
          <p:cNvSpPr txBox="1">
            <a:spLocks noGrp="1"/>
          </p:cNvSpPr>
          <p:nvPr>
            <p:ph type="subTitle" idx="1"/>
          </p:nvPr>
        </p:nvSpPr>
        <p:spPr>
          <a:xfrm>
            <a:off x="4775563" y="2699461"/>
            <a:ext cx="32442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Presentación de Proyecto</a:t>
            </a:r>
            <a:endParaRPr dirty="0"/>
          </a:p>
        </p:txBody>
      </p:sp>
      <p:grpSp>
        <p:nvGrpSpPr>
          <p:cNvPr id="48" name="Google Shape;48;p15"/>
          <p:cNvGrpSpPr/>
          <p:nvPr/>
        </p:nvGrpSpPr>
        <p:grpSpPr>
          <a:xfrm>
            <a:off x="-13378" y="-44819"/>
            <a:ext cx="4141259" cy="5278880"/>
            <a:chOff x="3282515" y="1242075"/>
            <a:chExt cx="2708830" cy="3452957"/>
          </a:xfrm>
        </p:grpSpPr>
        <p:sp>
          <p:nvSpPr>
            <p:cNvPr id="49" name="Google Shape;49;p15"/>
            <p:cNvSpPr/>
            <p:nvPr/>
          </p:nvSpPr>
          <p:spPr>
            <a:xfrm>
              <a:off x="4177189" y="1242075"/>
              <a:ext cx="789377" cy="3452749"/>
            </a:xfrm>
            <a:custGeom>
              <a:avLst/>
              <a:gdLst/>
              <a:ahLst/>
              <a:cxnLst/>
              <a:rect l="l" t="t" r="r" b="b"/>
              <a:pathLst>
                <a:path w="36728" h="160649" extrusionOk="0">
                  <a:moveTo>
                    <a:pt x="1" y="0"/>
                  </a:moveTo>
                  <a:lnTo>
                    <a:pt x="535" y="160649"/>
                  </a:lnTo>
                  <a:lnTo>
                    <a:pt x="36727" y="160649"/>
                  </a:lnTo>
                  <a:lnTo>
                    <a:pt x="36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15"/>
            <p:cNvGrpSpPr/>
            <p:nvPr/>
          </p:nvGrpSpPr>
          <p:grpSpPr>
            <a:xfrm>
              <a:off x="4244075" y="1307144"/>
              <a:ext cx="655611" cy="340820"/>
              <a:chOff x="4262387" y="1246144"/>
              <a:chExt cx="655611" cy="340820"/>
            </a:xfrm>
          </p:grpSpPr>
          <p:sp>
            <p:nvSpPr>
              <p:cNvPr id="51" name="Google Shape;51;p15"/>
              <p:cNvSpPr/>
              <p:nvPr/>
            </p:nvSpPr>
            <p:spPr>
              <a:xfrm>
                <a:off x="4262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4381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4262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4381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4262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4381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4500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4619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4500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4619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4500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4619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4738387" y="12462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4857398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4738387" y="138370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4857398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4738387" y="152120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4857262" y="124614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" name="Google Shape;69;p15"/>
            <p:cNvSpPr/>
            <p:nvPr/>
          </p:nvSpPr>
          <p:spPr>
            <a:xfrm>
              <a:off x="4026638" y="2053100"/>
              <a:ext cx="641676" cy="2641920"/>
            </a:xfrm>
            <a:custGeom>
              <a:avLst/>
              <a:gdLst/>
              <a:ahLst/>
              <a:cxnLst/>
              <a:rect l="l" t="t" r="r" b="b"/>
              <a:pathLst>
                <a:path w="51905" h="116551" extrusionOk="0">
                  <a:moveTo>
                    <a:pt x="1" y="1"/>
                  </a:moveTo>
                  <a:lnTo>
                    <a:pt x="2202" y="116551"/>
                  </a:lnTo>
                  <a:lnTo>
                    <a:pt x="51905" y="116551"/>
                  </a:lnTo>
                  <a:lnTo>
                    <a:pt x="5190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4026613" y="2039913"/>
              <a:ext cx="7332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" name="Google Shape;71;p15"/>
            <p:cNvGrpSpPr/>
            <p:nvPr/>
          </p:nvGrpSpPr>
          <p:grpSpPr>
            <a:xfrm>
              <a:off x="4167404" y="2222314"/>
              <a:ext cx="298600" cy="883532"/>
              <a:chOff x="4185716" y="2161314"/>
              <a:chExt cx="298600" cy="883532"/>
            </a:xfrm>
          </p:grpSpPr>
          <p:sp>
            <p:nvSpPr>
              <p:cNvPr id="72" name="Google Shape;72;p15"/>
              <p:cNvSpPr/>
              <p:nvPr/>
            </p:nvSpPr>
            <p:spPr>
              <a:xfrm>
                <a:off x="4304705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4304705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4423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423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304705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423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423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304705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185716" y="229881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4185716" y="216131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4185716" y="24363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4185716" y="257380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4304705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4304705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4423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4423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4304705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4423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4185716" y="28415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4185716" y="27040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4185716" y="29790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15"/>
            <p:cNvSpPr/>
            <p:nvPr/>
          </p:nvSpPr>
          <p:spPr>
            <a:xfrm>
              <a:off x="3372124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1" y="0"/>
                  </a:moveTo>
                  <a:lnTo>
                    <a:pt x="1" y="11676"/>
                  </a:lnTo>
                  <a:lnTo>
                    <a:pt x="1669" y="11676"/>
                  </a:lnTo>
                  <a:lnTo>
                    <a:pt x="16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282515" y="4350574"/>
              <a:ext cx="588939" cy="89645"/>
            </a:xfrm>
            <a:custGeom>
              <a:avLst/>
              <a:gdLst/>
              <a:ahLst/>
              <a:cxnLst/>
              <a:rect l="l" t="t" r="r" b="b"/>
              <a:pathLst>
                <a:path w="36694" h="4171" extrusionOk="0">
                  <a:moveTo>
                    <a:pt x="0" y="1"/>
                  </a:moveTo>
                  <a:lnTo>
                    <a:pt x="0" y="4170"/>
                  </a:lnTo>
                  <a:lnTo>
                    <a:pt x="36693" y="4170"/>
                  </a:lnTo>
                  <a:lnTo>
                    <a:pt x="366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479668" y="4422269"/>
              <a:ext cx="35871" cy="250946"/>
            </a:xfrm>
            <a:custGeom>
              <a:avLst/>
              <a:gdLst/>
              <a:ahLst/>
              <a:cxnLst/>
              <a:rect l="l" t="t" r="r" b="b"/>
              <a:pathLst>
                <a:path w="1669" h="11676" extrusionOk="0">
                  <a:moveTo>
                    <a:pt x="0" y="0"/>
                  </a:moveTo>
                  <a:lnTo>
                    <a:pt x="0" y="11676"/>
                  </a:lnTo>
                  <a:lnTo>
                    <a:pt x="1668" y="11676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flipH="1">
              <a:off x="5812544" y="4117710"/>
              <a:ext cx="178801" cy="422602"/>
            </a:xfrm>
            <a:custGeom>
              <a:avLst/>
              <a:gdLst/>
              <a:ahLst/>
              <a:cxnLst/>
              <a:rect l="l" t="t" r="r" b="b"/>
              <a:pathLst>
                <a:path w="9174" h="21683" extrusionOk="0">
                  <a:moveTo>
                    <a:pt x="4570" y="0"/>
                  </a:moveTo>
                  <a:cubicBezTo>
                    <a:pt x="2035" y="0"/>
                    <a:pt x="0" y="2068"/>
                    <a:pt x="0" y="4604"/>
                  </a:cubicBezTo>
                  <a:lnTo>
                    <a:pt x="0" y="17113"/>
                  </a:lnTo>
                  <a:cubicBezTo>
                    <a:pt x="0" y="19614"/>
                    <a:pt x="2035" y="21683"/>
                    <a:pt x="4570" y="21683"/>
                  </a:cubicBezTo>
                  <a:cubicBezTo>
                    <a:pt x="7105" y="21683"/>
                    <a:pt x="9173" y="19614"/>
                    <a:pt x="9173" y="17113"/>
                  </a:cubicBezTo>
                  <a:lnTo>
                    <a:pt x="9173" y="4604"/>
                  </a:lnTo>
                  <a:cubicBezTo>
                    <a:pt x="9173" y="2068"/>
                    <a:pt x="7105" y="0"/>
                    <a:pt x="4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flipH="1">
              <a:off x="5896087" y="4345888"/>
              <a:ext cx="16274" cy="349144"/>
            </a:xfrm>
            <a:custGeom>
              <a:avLst/>
              <a:gdLst/>
              <a:ahLst/>
              <a:cxnLst/>
              <a:rect l="l" t="t" r="r" b="b"/>
              <a:pathLst>
                <a:path w="835" h="17914" extrusionOk="0">
                  <a:moveTo>
                    <a:pt x="434" y="1"/>
                  </a:moveTo>
                  <a:cubicBezTo>
                    <a:pt x="200" y="1"/>
                    <a:pt x="0" y="168"/>
                    <a:pt x="0" y="401"/>
                  </a:cubicBezTo>
                  <a:lnTo>
                    <a:pt x="0" y="17514"/>
                  </a:lnTo>
                  <a:cubicBezTo>
                    <a:pt x="0" y="17714"/>
                    <a:pt x="200" y="17914"/>
                    <a:pt x="434" y="17914"/>
                  </a:cubicBezTo>
                  <a:cubicBezTo>
                    <a:pt x="634" y="17914"/>
                    <a:pt x="834" y="17714"/>
                    <a:pt x="834" y="17514"/>
                  </a:cubicBezTo>
                  <a:lnTo>
                    <a:pt x="834" y="401"/>
                  </a:lnTo>
                  <a:cubicBezTo>
                    <a:pt x="834" y="168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flipH="1">
              <a:off x="5532995" y="3874571"/>
              <a:ext cx="251635" cy="594250"/>
            </a:xfrm>
            <a:custGeom>
              <a:avLst/>
              <a:gdLst/>
              <a:ahLst/>
              <a:cxnLst/>
              <a:rect l="l" t="t" r="r" b="b"/>
              <a:pathLst>
                <a:path w="12911" h="30490" extrusionOk="0">
                  <a:moveTo>
                    <a:pt x="6472" y="1"/>
                  </a:moveTo>
                  <a:cubicBezTo>
                    <a:pt x="2870" y="1"/>
                    <a:pt x="1" y="2869"/>
                    <a:pt x="1" y="6439"/>
                  </a:cubicBezTo>
                  <a:lnTo>
                    <a:pt x="1" y="24051"/>
                  </a:lnTo>
                  <a:cubicBezTo>
                    <a:pt x="1" y="27620"/>
                    <a:pt x="2870" y="30489"/>
                    <a:pt x="6472" y="30489"/>
                  </a:cubicBezTo>
                  <a:cubicBezTo>
                    <a:pt x="10041" y="30489"/>
                    <a:pt x="12910" y="27620"/>
                    <a:pt x="12910" y="24051"/>
                  </a:cubicBezTo>
                  <a:lnTo>
                    <a:pt x="12910" y="6439"/>
                  </a:lnTo>
                  <a:cubicBezTo>
                    <a:pt x="12910" y="2869"/>
                    <a:pt x="10041" y="1"/>
                    <a:pt x="64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flipH="1">
              <a:off x="5647433" y="4197334"/>
              <a:ext cx="22764" cy="491518"/>
            </a:xfrm>
            <a:custGeom>
              <a:avLst/>
              <a:gdLst/>
              <a:ahLst/>
              <a:cxnLst/>
              <a:rect l="l" t="t" r="r" b="b"/>
              <a:pathLst>
                <a:path w="1168" h="25219" extrusionOk="0">
                  <a:moveTo>
                    <a:pt x="567" y="1"/>
                  </a:moveTo>
                  <a:cubicBezTo>
                    <a:pt x="234" y="1"/>
                    <a:pt x="0" y="268"/>
                    <a:pt x="0" y="601"/>
                  </a:cubicBezTo>
                  <a:lnTo>
                    <a:pt x="0" y="24619"/>
                  </a:lnTo>
                  <a:cubicBezTo>
                    <a:pt x="0" y="24952"/>
                    <a:pt x="234" y="25219"/>
                    <a:pt x="567" y="25219"/>
                  </a:cubicBezTo>
                  <a:cubicBezTo>
                    <a:pt x="901" y="25219"/>
                    <a:pt x="1168" y="24952"/>
                    <a:pt x="1168" y="24619"/>
                  </a:cubicBezTo>
                  <a:lnTo>
                    <a:pt x="1168" y="601"/>
                  </a:lnTo>
                  <a:cubicBezTo>
                    <a:pt x="1168" y="268"/>
                    <a:pt x="901" y="1"/>
                    <a:pt x="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560736" y="1719712"/>
              <a:ext cx="4929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560738" y="1758100"/>
              <a:ext cx="492815" cy="1922588"/>
            </a:xfrm>
            <a:custGeom>
              <a:avLst/>
              <a:gdLst/>
              <a:ahLst/>
              <a:cxnLst/>
              <a:rect l="l" t="t" r="r" b="b"/>
              <a:pathLst>
                <a:path w="9975" h="33358" extrusionOk="0">
                  <a:moveTo>
                    <a:pt x="1" y="0"/>
                  </a:moveTo>
                  <a:lnTo>
                    <a:pt x="1" y="33357"/>
                  </a:lnTo>
                  <a:lnTo>
                    <a:pt x="9975" y="33357"/>
                  </a:lnTo>
                  <a:lnTo>
                    <a:pt x="99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102;p15"/>
            <p:cNvGrpSpPr/>
            <p:nvPr/>
          </p:nvGrpSpPr>
          <p:grpSpPr>
            <a:xfrm>
              <a:off x="4717925" y="1888592"/>
              <a:ext cx="178536" cy="478317"/>
              <a:chOff x="4736238" y="1827592"/>
              <a:chExt cx="178536" cy="478317"/>
            </a:xfrm>
          </p:grpSpPr>
          <p:sp>
            <p:nvSpPr>
              <p:cNvPr id="103" name="Google Shape;103;p15"/>
              <p:cNvSpPr/>
              <p:nvPr/>
            </p:nvSpPr>
            <p:spPr>
              <a:xfrm>
                <a:off x="47363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5"/>
              <p:cNvSpPr/>
              <p:nvPr/>
            </p:nvSpPr>
            <p:spPr>
              <a:xfrm>
                <a:off x="4736361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5"/>
              <p:cNvSpPr/>
              <p:nvPr/>
            </p:nvSpPr>
            <p:spPr>
              <a:xfrm>
                <a:off x="47363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5"/>
              <p:cNvSpPr/>
              <p:nvPr/>
            </p:nvSpPr>
            <p:spPr>
              <a:xfrm>
                <a:off x="47362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5"/>
              <p:cNvSpPr/>
              <p:nvPr/>
            </p:nvSpPr>
            <p:spPr>
              <a:xfrm>
                <a:off x="4854174" y="196515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5"/>
              <p:cNvSpPr/>
              <p:nvPr/>
            </p:nvSpPr>
            <p:spPr>
              <a:xfrm>
                <a:off x="4854174" y="210264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5"/>
              <p:cNvSpPr/>
              <p:nvPr/>
            </p:nvSpPr>
            <p:spPr>
              <a:xfrm>
                <a:off x="4854174" y="224014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5"/>
              <p:cNvSpPr/>
              <p:nvPr/>
            </p:nvSpPr>
            <p:spPr>
              <a:xfrm>
                <a:off x="4854038" y="1827592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" name="Google Shape;111;p15"/>
            <p:cNvSpPr/>
            <p:nvPr/>
          </p:nvSpPr>
          <p:spPr>
            <a:xfrm>
              <a:off x="3679688" y="3244002"/>
              <a:ext cx="453171" cy="1450151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15"/>
            <p:cNvGrpSpPr/>
            <p:nvPr/>
          </p:nvGrpSpPr>
          <p:grpSpPr>
            <a:xfrm>
              <a:off x="3816468" y="3352664"/>
              <a:ext cx="179611" cy="1019478"/>
              <a:chOff x="3834780" y="3291664"/>
              <a:chExt cx="179611" cy="1019478"/>
            </a:xfrm>
          </p:grpSpPr>
          <p:sp>
            <p:nvSpPr>
              <p:cNvPr id="113" name="Google Shape;113;p15"/>
              <p:cNvSpPr/>
              <p:nvPr/>
            </p:nvSpPr>
            <p:spPr>
              <a:xfrm>
                <a:off x="3834780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5"/>
              <p:cNvSpPr/>
              <p:nvPr/>
            </p:nvSpPr>
            <p:spPr>
              <a:xfrm>
                <a:off x="3834780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5"/>
              <p:cNvSpPr/>
              <p:nvPr/>
            </p:nvSpPr>
            <p:spPr>
              <a:xfrm>
                <a:off x="3953791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5"/>
              <p:cNvSpPr/>
              <p:nvPr/>
            </p:nvSpPr>
            <p:spPr>
              <a:xfrm>
                <a:off x="3953791" y="329166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5"/>
              <p:cNvSpPr/>
              <p:nvPr/>
            </p:nvSpPr>
            <p:spPr>
              <a:xfrm>
                <a:off x="3834780" y="3429161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5"/>
              <p:cNvSpPr/>
              <p:nvPr/>
            </p:nvSpPr>
            <p:spPr>
              <a:xfrm>
                <a:off x="3953791" y="356665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15"/>
              <p:cNvSpPr/>
              <p:nvPr/>
            </p:nvSpPr>
            <p:spPr>
              <a:xfrm>
                <a:off x="3953791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5"/>
              <p:cNvSpPr/>
              <p:nvPr/>
            </p:nvSpPr>
            <p:spPr>
              <a:xfrm>
                <a:off x="3834780" y="3704154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15"/>
              <p:cNvSpPr/>
              <p:nvPr/>
            </p:nvSpPr>
            <p:spPr>
              <a:xfrm>
                <a:off x="3834780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5"/>
              <p:cNvSpPr/>
              <p:nvPr/>
            </p:nvSpPr>
            <p:spPr>
              <a:xfrm>
                <a:off x="3834780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15"/>
              <p:cNvSpPr/>
              <p:nvPr/>
            </p:nvSpPr>
            <p:spPr>
              <a:xfrm>
                <a:off x="3953791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15"/>
              <p:cNvSpPr/>
              <p:nvPr/>
            </p:nvSpPr>
            <p:spPr>
              <a:xfrm>
                <a:off x="3953791" y="383288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15"/>
              <p:cNvSpPr/>
              <p:nvPr/>
            </p:nvSpPr>
            <p:spPr>
              <a:xfrm>
                <a:off x="3834780" y="3970386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15"/>
              <p:cNvSpPr/>
              <p:nvPr/>
            </p:nvSpPr>
            <p:spPr>
              <a:xfrm>
                <a:off x="3953791" y="410788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15"/>
              <p:cNvSpPr/>
              <p:nvPr/>
            </p:nvSpPr>
            <p:spPr>
              <a:xfrm>
                <a:off x="3953791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15"/>
              <p:cNvSpPr/>
              <p:nvPr/>
            </p:nvSpPr>
            <p:spPr>
              <a:xfrm>
                <a:off x="3834780" y="4245379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15"/>
            <p:cNvSpPr/>
            <p:nvPr/>
          </p:nvSpPr>
          <p:spPr>
            <a:xfrm>
              <a:off x="4759691" y="2531050"/>
              <a:ext cx="521896" cy="2142068"/>
            </a:xfrm>
            <a:custGeom>
              <a:avLst/>
              <a:gdLst/>
              <a:ahLst/>
              <a:cxnLst/>
              <a:rect l="l" t="t" r="r" b="b"/>
              <a:pathLst>
                <a:path w="16046" h="93868" extrusionOk="0">
                  <a:moveTo>
                    <a:pt x="1" y="0"/>
                  </a:moveTo>
                  <a:lnTo>
                    <a:pt x="1" y="93868"/>
                  </a:lnTo>
                  <a:lnTo>
                    <a:pt x="16046" y="93868"/>
                  </a:lnTo>
                  <a:lnTo>
                    <a:pt x="160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759694" y="2510475"/>
              <a:ext cx="530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" name="Google Shape;131;p15"/>
            <p:cNvGrpSpPr/>
            <p:nvPr/>
          </p:nvGrpSpPr>
          <p:grpSpPr>
            <a:xfrm>
              <a:off x="4875741" y="2619827"/>
              <a:ext cx="298600" cy="478253"/>
              <a:chOff x="4946354" y="2558827"/>
              <a:chExt cx="298600" cy="478253"/>
            </a:xfrm>
          </p:grpSpPr>
          <p:sp>
            <p:nvSpPr>
              <p:cNvPr id="132" name="Google Shape;132;p15"/>
              <p:cNvSpPr/>
              <p:nvPr/>
            </p:nvSpPr>
            <p:spPr>
              <a:xfrm>
                <a:off x="5065343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>
                <a:off x="5065343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15"/>
              <p:cNvSpPr/>
              <p:nvPr/>
            </p:nvSpPr>
            <p:spPr>
              <a:xfrm>
                <a:off x="5184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5"/>
              <p:cNvSpPr/>
              <p:nvPr/>
            </p:nvSpPr>
            <p:spPr>
              <a:xfrm>
                <a:off x="5184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>
                <a:off x="5065343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>
                <a:off x="5184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184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065343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4946354" y="2696323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4946354" y="255882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4946354" y="2833820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5"/>
              <p:cNvSpPr/>
              <p:nvPr/>
            </p:nvSpPr>
            <p:spPr>
              <a:xfrm>
                <a:off x="4946354" y="2971317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4" name="Google Shape;144;p15"/>
            <p:cNvSpPr/>
            <p:nvPr/>
          </p:nvSpPr>
          <p:spPr>
            <a:xfrm>
              <a:off x="4835761" y="3460250"/>
              <a:ext cx="620505" cy="1233863"/>
            </a:xfrm>
            <a:custGeom>
              <a:avLst/>
              <a:gdLst/>
              <a:ahLst/>
              <a:cxnLst/>
              <a:rect l="l" t="t" r="r" b="b"/>
              <a:pathLst>
                <a:path w="81726" h="57409" extrusionOk="0">
                  <a:moveTo>
                    <a:pt x="0" y="0"/>
                  </a:moveTo>
                  <a:lnTo>
                    <a:pt x="0" y="57408"/>
                  </a:lnTo>
                  <a:lnTo>
                    <a:pt x="81725" y="57408"/>
                  </a:lnTo>
                  <a:lnTo>
                    <a:pt x="817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4835763" y="3458600"/>
              <a:ext cx="6213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15"/>
            <p:cNvGrpSpPr/>
            <p:nvPr/>
          </p:nvGrpSpPr>
          <p:grpSpPr>
            <a:xfrm>
              <a:off x="4953297" y="3578279"/>
              <a:ext cx="415238" cy="478317"/>
              <a:chOff x="4987134" y="3516054"/>
              <a:chExt cx="415238" cy="47831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49872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49872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49872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49871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5105070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5105070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5105070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5104934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52239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52239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5"/>
              <p:cNvSpPr/>
              <p:nvPr/>
            </p:nvSpPr>
            <p:spPr>
              <a:xfrm>
                <a:off x="52239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5"/>
              <p:cNvSpPr/>
              <p:nvPr/>
            </p:nvSpPr>
            <p:spPr>
              <a:xfrm>
                <a:off x="52238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5"/>
              <p:cNvSpPr/>
              <p:nvPr/>
            </p:nvSpPr>
            <p:spPr>
              <a:xfrm>
                <a:off x="5341772" y="3653615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5"/>
              <p:cNvSpPr/>
              <p:nvPr/>
            </p:nvSpPr>
            <p:spPr>
              <a:xfrm>
                <a:off x="5341772" y="3791112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5"/>
              <p:cNvSpPr/>
              <p:nvPr/>
            </p:nvSpPr>
            <p:spPr>
              <a:xfrm>
                <a:off x="5341772" y="3928608"/>
                <a:ext cx="60600" cy="6576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5"/>
              <p:cNvSpPr/>
              <p:nvPr/>
            </p:nvSpPr>
            <p:spPr>
              <a:xfrm>
                <a:off x="5341636" y="3516054"/>
                <a:ext cx="60554" cy="65713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19883" extrusionOk="0">
                    <a:moveTo>
                      <a:pt x="0" y="0"/>
                    </a:moveTo>
                    <a:lnTo>
                      <a:pt x="0" y="19883"/>
                    </a:lnTo>
                    <a:lnTo>
                      <a:pt x="18322" y="19883"/>
                    </a:lnTo>
                    <a:lnTo>
                      <a:pt x="183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5"/>
            <p:cNvSpPr/>
            <p:nvPr/>
          </p:nvSpPr>
          <p:spPr>
            <a:xfrm>
              <a:off x="4232839" y="3699678"/>
              <a:ext cx="641659" cy="995124"/>
            </a:xfrm>
            <a:custGeom>
              <a:avLst/>
              <a:gdLst/>
              <a:ahLst/>
              <a:cxnLst/>
              <a:rect l="l" t="t" r="r" b="b"/>
              <a:pathLst>
                <a:path w="29855" h="46301" extrusionOk="0">
                  <a:moveTo>
                    <a:pt x="0" y="1"/>
                  </a:moveTo>
                  <a:lnTo>
                    <a:pt x="0" y="46301"/>
                  </a:lnTo>
                  <a:lnTo>
                    <a:pt x="29855" y="46301"/>
                  </a:lnTo>
                  <a:lnTo>
                    <a:pt x="298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4232837" y="3680600"/>
              <a:ext cx="641700" cy="38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5"/>
            <p:cNvGrpSpPr/>
            <p:nvPr/>
          </p:nvGrpSpPr>
          <p:grpSpPr>
            <a:xfrm>
              <a:off x="4342355" y="3825514"/>
              <a:ext cx="422674" cy="478253"/>
              <a:chOff x="3942855" y="3758002"/>
              <a:chExt cx="422674" cy="478253"/>
            </a:xfrm>
          </p:grpSpPr>
          <p:grpSp>
            <p:nvGrpSpPr>
              <p:cNvPr id="166" name="Google Shape;166;p15"/>
              <p:cNvGrpSpPr/>
              <p:nvPr/>
            </p:nvGrpSpPr>
            <p:grpSpPr>
              <a:xfrm>
                <a:off x="3942855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67" name="Google Shape;167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5" name="Google Shape;175;p15"/>
              <p:cNvGrpSpPr/>
              <p:nvPr/>
            </p:nvGrpSpPr>
            <p:grpSpPr>
              <a:xfrm>
                <a:off x="4185918" y="3758002"/>
                <a:ext cx="179611" cy="478253"/>
                <a:chOff x="4221080" y="2304102"/>
                <a:chExt cx="179611" cy="478253"/>
              </a:xfrm>
            </p:grpSpPr>
            <p:sp>
              <p:nvSpPr>
                <p:cNvPr id="176" name="Google Shape;176;p15"/>
                <p:cNvSpPr/>
                <p:nvPr/>
              </p:nvSpPr>
              <p:spPr>
                <a:xfrm>
                  <a:off x="4221080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15"/>
                <p:cNvSpPr/>
                <p:nvPr/>
              </p:nvSpPr>
              <p:spPr>
                <a:xfrm>
                  <a:off x="4221080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15"/>
                <p:cNvSpPr/>
                <p:nvPr/>
              </p:nvSpPr>
              <p:spPr>
                <a:xfrm>
                  <a:off x="4340091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15"/>
                <p:cNvSpPr/>
                <p:nvPr/>
              </p:nvSpPr>
              <p:spPr>
                <a:xfrm>
                  <a:off x="4340091" y="230410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15"/>
                <p:cNvSpPr/>
                <p:nvPr/>
              </p:nvSpPr>
              <p:spPr>
                <a:xfrm>
                  <a:off x="4221080" y="2441598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15"/>
                <p:cNvSpPr/>
                <p:nvPr/>
              </p:nvSpPr>
              <p:spPr>
                <a:xfrm>
                  <a:off x="4340091" y="2579095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15"/>
                <p:cNvSpPr/>
                <p:nvPr/>
              </p:nvSpPr>
              <p:spPr>
                <a:xfrm>
                  <a:off x="4340091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4221080" y="2716592"/>
                  <a:ext cx="60600" cy="6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22" h="19883" extrusionOk="0">
                      <a:moveTo>
                        <a:pt x="0" y="0"/>
                      </a:moveTo>
                      <a:lnTo>
                        <a:pt x="0" y="19883"/>
                      </a:lnTo>
                      <a:lnTo>
                        <a:pt x="18322" y="19883"/>
                      </a:lnTo>
                      <a:lnTo>
                        <a:pt x="183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28383-14E0-420B-CEE8-5EEC7FE6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548C14-C79E-F873-4EE9-4899CC606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51" y="1190846"/>
            <a:ext cx="4403076" cy="3229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Google Shape;1358;p104">
            <a:extLst>
              <a:ext uri="{FF2B5EF4-FFF2-40B4-BE49-F238E27FC236}">
                <a16:creationId xmlns:a16="http://schemas.microsoft.com/office/drawing/2014/main" id="{7ECA94F5-DF21-B33F-DCB8-BCE05B67F605}"/>
              </a:ext>
            </a:extLst>
          </p:cNvPr>
          <p:cNvCxnSpPr>
            <a:cxnSpLocks/>
          </p:cNvCxnSpPr>
          <p:nvPr/>
        </p:nvCxnSpPr>
        <p:spPr>
          <a:xfrm flipH="1">
            <a:off x="4936527" y="1957791"/>
            <a:ext cx="680125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6" name="Google Shape;1366;p104">
            <a:extLst>
              <a:ext uri="{FF2B5EF4-FFF2-40B4-BE49-F238E27FC236}">
                <a16:creationId xmlns:a16="http://schemas.microsoft.com/office/drawing/2014/main" id="{BAE6E4D7-C9E8-B6CE-0163-118F89EB1DDC}"/>
              </a:ext>
            </a:extLst>
          </p:cNvPr>
          <p:cNvSpPr txBox="1"/>
          <p:nvPr/>
        </p:nvSpPr>
        <p:spPr>
          <a:xfrm>
            <a:off x="5722977" y="1512544"/>
            <a:ext cx="3091413" cy="156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cada dimensión, se han generado un listado de </a:t>
            </a:r>
            <a:r>
              <a:rPr lang="es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recomendaciones</a:t>
            </a:r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implementar por parte de las MiPymes para poder mejorar su grado de madurez circular y sostenibilidad.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633316D-594F-074E-383A-26CC8BC33EF1}"/>
              </a:ext>
            </a:extLst>
          </p:cNvPr>
          <p:cNvSpPr txBox="1"/>
          <p:nvPr/>
        </p:nvSpPr>
        <p:spPr>
          <a:xfrm>
            <a:off x="4936527" y="402239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3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9025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42E1-C6D3-98EA-02DA-1894A08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C8B783-A037-4598-9057-1E4AC41B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9" y="1488558"/>
            <a:ext cx="4744782" cy="271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Google Shape;1358;p104">
            <a:extLst>
              <a:ext uri="{FF2B5EF4-FFF2-40B4-BE49-F238E27FC236}">
                <a16:creationId xmlns:a16="http://schemas.microsoft.com/office/drawing/2014/main" id="{F290655E-5150-BAFE-A96E-E016BF26E2D1}"/>
              </a:ext>
            </a:extLst>
          </p:cNvPr>
          <p:cNvCxnSpPr>
            <a:cxnSpLocks/>
          </p:cNvCxnSpPr>
          <p:nvPr/>
        </p:nvCxnSpPr>
        <p:spPr>
          <a:xfrm flipH="1">
            <a:off x="4910236" y="3765326"/>
            <a:ext cx="680125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7" name="Google Shape;1366;p104">
            <a:extLst>
              <a:ext uri="{FF2B5EF4-FFF2-40B4-BE49-F238E27FC236}">
                <a16:creationId xmlns:a16="http://schemas.microsoft.com/office/drawing/2014/main" id="{D1076E30-FD79-EE61-11E1-73F077026BF6}"/>
              </a:ext>
            </a:extLst>
          </p:cNvPr>
          <p:cNvSpPr txBox="1"/>
          <p:nvPr/>
        </p:nvSpPr>
        <p:spPr>
          <a:xfrm>
            <a:off x="5642970" y="3235019"/>
            <a:ext cx="3130219" cy="156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Finalmente, se descarga un documento de 15 páginas con los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 del autodiagnóstico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las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valoraciones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recomendaciones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cada dimensión.</a:t>
            </a:r>
          </a:p>
          <a:p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También incluye las definiciones del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glosario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 las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respuestas al cuestionario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A1A595-4F2A-2566-00AF-3FD9A7BB2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536" y="1328765"/>
            <a:ext cx="1267088" cy="179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4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B80BF-FB3D-F16F-C710-2B69B24A6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5DF50A-22E0-3D6C-8522-EA3BAF0A94CC}"/>
              </a:ext>
            </a:extLst>
          </p:cNvPr>
          <p:cNvSpPr txBox="1"/>
          <p:nvPr/>
        </p:nvSpPr>
        <p:spPr>
          <a:xfrm>
            <a:off x="609599" y="1836691"/>
            <a:ext cx="5096933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Colaboración para la difusión: </a:t>
            </a:r>
          </a:p>
          <a:p>
            <a:endParaRPr lang="es-CL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CChC (Cámara Chilena de la Construcción)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Instituto de la Construcción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Construye2025 </a:t>
            </a:r>
          </a:p>
          <a:p>
            <a:endParaRPr lang="es-CL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CL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el marco de la implementación de la Estrategia de Economía Circular en Construcción</a:t>
            </a:r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6979DE3-3694-7777-25E0-5B1A22F99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069" y="1783774"/>
            <a:ext cx="2031931" cy="21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87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6673098-ADA0-501B-4875-5A79F49C2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99" y="447996"/>
            <a:ext cx="5777781" cy="1284900"/>
          </a:xfrm>
        </p:spPr>
        <p:txBody>
          <a:bodyPr/>
          <a:lstStyle/>
          <a:p>
            <a:endParaRPr lang="en-GB" sz="2800" dirty="0"/>
          </a:p>
          <a:p>
            <a:r>
              <a:rPr lang="es-ES" sz="2800" b="1" dirty="0"/>
              <a:t>Autodiagnóstico de circularidad para MiPymes del sector de la construcción</a:t>
            </a:r>
            <a:endParaRPr lang="en-GB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9C558B-E31E-FCCB-ED62-CCDB400E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88" y="2479578"/>
            <a:ext cx="3123913" cy="20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99DA22-DA8A-D6D6-9C2C-C631ED18196E}"/>
              </a:ext>
            </a:extLst>
          </p:cNvPr>
          <p:cNvSpPr txBox="1"/>
          <p:nvPr/>
        </p:nvSpPr>
        <p:spPr>
          <a:xfrm>
            <a:off x="874989" y="212143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hlinkClick r:id="rId3"/>
              </a:rPr>
              <a:t>http://autodiagnostico.eurochile.cl/</a:t>
            </a:r>
            <a:r>
              <a:rPr lang="it-IT" sz="2000" b="1" dirty="0"/>
              <a:t> </a:t>
            </a:r>
            <a:endParaRPr lang="en-GB" sz="2000" b="1" dirty="0"/>
          </a:p>
        </p:txBody>
      </p:sp>
      <p:pic>
        <p:nvPicPr>
          <p:cNvPr id="9" name="Imagen 8" descr="Código QR&#10;&#10;Descripción generada automáticamente">
            <a:extLst>
              <a:ext uri="{FF2B5EF4-FFF2-40B4-BE49-F238E27FC236}">
                <a16:creationId xmlns:a16="http://schemas.microsoft.com/office/drawing/2014/main" id="{88319165-BEDB-E9C7-1A10-D1E8D64EB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895" y="432801"/>
            <a:ext cx="1673437" cy="16734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E974A0A-4178-EB63-9B9A-2467E7D63A0D}"/>
              </a:ext>
            </a:extLst>
          </p:cNvPr>
          <p:cNvSpPr txBox="1"/>
          <p:nvPr/>
        </p:nvSpPr>
        <p:spPr>
          <a:xfrm>
            <a:off x="272099" y="3035648"/>
            <a:ext cx="50335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i="0" dirty="0">
                <a:solidFill>
                  <a:schemeClr val="tx1"/>
                </a:solidFill>
                <a:effectLst/>
                <a:latin typeface="Montserrat" panose="00000800000000000000" pitchFamily="50" charset="0"/>
              </a:rPr>
              <a:t>Herramienta de autodiagnóstico que permite obtener una primera visión del estado de madurez circular</a:t>
            </a:r>
            <a:r>
              <a:rPr lang="es-ES" sz="1300" b="0" i="0" dirty="0">
                <a:solidFill>
                  <a:schemeClr val="tx1"/>
                </a:solidFill>
                <a:effectLst/>
                <a:latin typeface="Montserrat" panose="00000800000000000000" pitchFamily="50" charset="0"/>
              </a:rPr>
              <a:t> de las MiPymes de una forma rápida, sencilla y ágil.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53530A-069B-7F72-B3A1-385D20E8A748}"/>
              </a:ext>
            </a:extLst>
          </p:cNvPr>
          <p:cNvSpPr txBox="1"/>
          <p:nvPr/>
        </p:nvSpPr>
        <p:spPr>
          <a:xfrm>
            <a:off x="272099" y="382429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  <a:hlinkClick r:id="rId5"/>
              </a:rPr>
              <a:t>natalia.carmona@eurecat.org</a:t>
            </a:r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  <a:hlinkClick r:id="rId6"/>
              </a:rPr>
              <a:t>daniel.blanco@eurecat.org</a:t>
            </a:r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</a:rPr>
              <a:t> </a:t>
            </a:r>
            <a:endParaRPr lang="es-ES" sz="1200" b="1" dirty="0">
              <a:solidFill>
                <a:schemeClr val="tx1"/>
              </a:solidFill>
              <a:latin typeface="Montserrat" panose="000008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6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id="{36673098-ADA0-501B-4875-5A79F49C2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099" y="447996"/>
            <a:ext cx="5777781" cy="1284900"/>
          </a:xfrm>
        </p:spPr>
        <p:txBody>
          <a:bodyPr/>
          <a:lstStyle/>
          <a:p>
            <a:endParaRPr lang="en-GB" sz="2800" dirty="0"/>
          </a:p>
          <a:p>
            <a:r>
              <a:rPr lang="es-ES" sz="2800" b="1" dirty="0"/>
              <a:t>Autodiagnóstico de circularidad para MiPymes del sector de la construcción</a:t>
            </a:r>
            <a:endParaRPr lang="en-GB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9C558B-E31E-FCCB-ED62-CCDB400EA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88" y="2479578"/>
            <a:ext cx="3123913" cy="20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D99DA22-DA8A-D6D6-9C2C-C631ED18196E}"/>
              </a:ext>
            </a:extLst>
          </p:cNvPr>
          <p:cNvSpPr txBox="1"/>
          <p:nvPr/>
        </p:nvSpPr>
        <p:spPr>
          <a:xfrm>
            <a:off x="874989" y="212143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hlinkClick r:id="rId3"/>
              </a:rPr>
              <a:t>http://autodiagnostico.eurochile.cl/</a:t>
            </a:r>
            <a:r>
              <a:rPr lang="it-IT" sz="2000" b="1" dirty="0"/>
              <a:t> </a:t>
            </a:r>
            <a:endParaRPr lang="en-GB" sz="2000" b="1" dirty="0"/>
          </a:p>
        </p:txBody>
      </p:sp>
      <p:pic>
        <p:nvPicPr>
          <p:cNvPr id="9" name="Imagen 8" descr="Código QR&#10;&#10;Descripción generada automáticamente">
            <a:extLst>
              <a:ext uri="{FF2B5EF4-FFF2-40B4-BE49-F238E27FC236}">
                <a16:creationId xmlns:a16="http://schemas.microsoft.com/office/drawing/2014/main" id="{88319165-BEDB-E9C7-1A10-D1E8D64EB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895" y="432801"/>
            <a:ext cx="1673437" cy="167343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E974A0A-4178-EB63-9B9A-2467E7D63A0D}"/>
              </a:ext>
            </a:extLst>
          </p:cNvPr>
          <p:cNvSpPr txBox="1"/>
          <p:nvPr/>
        </p:nvSpPr>
        <p:spPr>
          <a:xfrm>
            <a:off x="272099" y="3035648"/>
            <a:ext cx="503354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300" b="1" i="0" dirty="0">
                <a:solidFill>
                  <a:schemeClr val="tx1"/>
                </a:solidFill>
                <a:effectLst/>
                <a:latin typeface="Montserrat" panose="00000800000000000000" pitchFamily="50" charset="0"/>
              </a:rPr>
              <a:t>Herramienta de autodiagnóstico que permite obtener una primera visión del estado de madurez circular</a:t>
            </a:r>
            <a:r>
              <a:rPr lang="es-ES" sz="1300" b="0" i="0" dirty="0">
                <a:solidFill>
                  <a:schemeClr val="tx1"/>
                </a:solidFill>
                <a:effectLst/>
                <a:latin typeface="Montserrat" panose="00000800000000000000" pitchFamily="50" charset="0"/>
              </a:rPr>
              <a:t> de las MiPymes de una forma rápida, sencilla y ágil.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53530A-069B-7F72-B3A1-385D20E8A748}"/>
              </a:ext>
            </a:extLst>
          </p:cNvPr>
          <p:cNvSpPr txBox="1"/>
          <p:nvPr/>
        </p:nvSpPr>
        <p:spPr>
          <a:xfrm>
            <a:off x="272099" y="382429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  <a:hlinkClick r:id="rId5"/>
              </a:rPr>
              <a:t>natalia.carmona@eurecat.org</a:t>
            </a:r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</a:rPr>
              <a:t> </a:t>
            </a:r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  <a:hlinkClick r:id="rId6"/>
              </a:rPr>
              <a:t>daniel.blanco@eurecat.org</a:t>
            </a:r>
            <a:r>
              <a:rPr lang="en-GB" sz="1200" b="1" dirty="0">
                <a:solidFill>
                  <a:schemeClr val="tx1"/>
                </a:solidFill>
                <a:latin typeface="Montserrat" panose="00000800000000000000" pitchFamily="50" charset="0"/>
              </a:rPr>
              <a:t> </a:t>
            </a:r>
            <a:endParaRPr lang="es-ES" sz="1200" b="1" dirty="0">
              <a:solidFill>
                <a:schemeClr val="tx1"/>
              </a:solidFill>
              <a:latin typeface="Montserrat" panose="00000800000000000000" pitchFamily="50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0CEB63-7CF4-3E75-5453-EC4CFFD6E7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8099" y="4361681"/>
            <a:ext cx="668465" cy="7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4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20382C3-7C68-AC01-5C26-0387F6DD1FD2}"/>
              </a:ext>
            </a:extLst>
          </p:cNvPr>
          <p:cNvSpPr txBox="1"/>
          <p:nvPr/>
        </p:nvSpPr>
        <p:spPr>
          <a:xfrm>
            <a:off x="2551814" y="1428843"/>
            <a:ext cx="2020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Autodiagnóstico</a:t>
            </a:r>
          </a:p>
          <a:p>
            <a:r>
              <a:rPr lang="es-ES" sz="1200" dirty="0"/>
              <a:t>Las empresas pueden evaluar su nivel de circularidad y sostenibilidad de una manera sencilla y rápida.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7060022-F0A0-6E46-9B57-7A2C671F8F85}"/>
              </a:ext>
            </a:extLst>
          </p:cNvPr>
          <p:cNvSpPr txBox="1"/>
          <p:nvPr/>
        </p:nvSpPr>
        <p:spPr>
          <a:xfrm>
            <a:off x="2475861" y="2907174"/>
            <a:ext cx="2359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Monitoreo</a:t>
            </a:r>
          </a:p>
          <a:p>
            <a:r>
              <a:rPr lang="es-ES" sz="1200" dirty="0"/>
              <a:t>El seguimiento y monitoreo de los avances ayuda a las empresas a ver su progreso y mantenerse motivadas a mejorar.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FE0F9FC-1EB5-654C-12C2-CAC028C1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40" y="1470044"/>
            <a:ext cx="1709885" cy="11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EFD7587-E1CE-455E-1B29-A83023647586}"/>
              </a:ext>
            </a:extLst>
          </p:cNvPr>
          <p:cNvSpPr txBox="1"/>
          <p:nvPr/>
        </p:nvSpPr>
        <p:spPr>
          <a:xfrm>
            <a:off x="6590151" y="1428843"/>
            <a:ext cx="210725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Recomendaciones</a:t>
            </a:r>
          </a:p>
          <a:p>
            <a:r>
              <a:rPr lang="es-ES" sz="1200" dirty="0"/>
              <a:t>En base a las respuestas, la herramienta proporciona recomendaciones personalizadas para ayudar a las empresas a mejorar su nivel de circularidad y sostenibilidad.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6E9436B-2F7F-BA26-3A98-17D3FE48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22" y="1470044"/>
            <a:ext cx="1218177" cy="17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48C88E-5E82-A9C9-8108-543338868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44" y="2907174"/>
            <a:ext cx="1788279" cy="132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45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A93FE4-ACD8-1958-3A28-CC789E42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917" y="1230274"/>
            <a:ext cx="4291867" cy="268295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9A8992-6768-07BC-6027-5C5568E4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Google Shape;1358;p104">
            <a:extLst>
              <a:ext uri="{FF2B5EF4-FFF2-40B4-BE49-F238E27FC236}">
                <a16:creationId xmlns:a16="http://schemas.microsoft.com/office/drawing/2014/main" id="{A519F188-0395-CF7E-1319-FF95C0CDB672}"/>
              </a:ext>
            </a:extLst>
          </p:cNvPr>
          <p:cNvCxnSpPr>
            <a:cxnSpLocks/>
          </p:cNvCxnSpPr>
          <p:nvPr/>
        </p:nvCxnSpPr>
        <p:spPr>
          <a:xfrm>
            <a:off x="5686942" y="3493500"/>
            <a:ext cx="588808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7" name="Google Shape;1366;p104">
            <a:extLst>
              <a:ext uri="{FF2B5EF4-FFF2-40B4-BE49-F238E27FC236}">
                <a16:creationId xmlns:a16="http://schemas.microsoft.com/office/drawing/2014/main" id="{11972202-66A5-6B48-A241-680D8D5A3935}"/>
              </a:ext>
            </a:extLst>
          </p:cNvPr>
          <p:cNvSpPr txBox="1"/>
          <p:nvPr/>
        </p:nvSpPr>
        <p:spPr>
          <a:xfrm>
            <a:off x="6715377" y="1101899"/>
            <a:ext cx="2148250" cy="82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Área privada </a:t>
            </a:r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(registro de usuario con para consultar el histórico de resultados)</a:t>
            </a:r>
          </a:p>
        </p:txBody>
      </p:sp>
      <p:cxnSp>
        <p:nvCxnSpPr>
          <p:cNvPr id="12" name="Google Shape;1358;p104">
            <a:extLst>
              <a:ext uri="{FF2B5EF4-FFF2-40B4-BE49-F238E27FC236}">
                <a16:creationId xmlns:a16="http://schemas.microsoft.com/office/drawing/2014/main" id="{92334B57-EC45-C964-D9D3-C7CB606AC039}"/>
              </a:ext>
            </a:extLst>
          </p:cNvPr>
          <p:cNvCxnSpPr>
            <a:cxnSpLocks/>
          </p:cNvCxnSpPr>
          <p:nvPr/>
        </p:nvCxnSpPr>
        <p:spPr>
          <a:xfrm>
            <a:off x="5987453" y="1350965"/>
            <a:ext cx="687867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3" name="Google Shape;1366;p104">
            <a:extLst>
              <a:ext uri="{FF2B5EF4-FFF2-40B4-BE49-F238E27FC236}">
                <a16:creationId xmlns:a16="http://schemas.microsoft.com/office/drawing/2014/main" id="{34CDEB4D-E7E7-294F-C948-016DAABE30AF}"/>
              </a:ext>
            </a:extLst>
          </p:cNvPr>
          <p:cNvSpPr txBox="1"/>
          <p:nvPr/>
        </p:nvSpPr>
        <p:spPr>
          <a:xfrm>
            <a:off x="6275750" y="3219202"/>
            <a:ext cx="2148250" cy="82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Acceso al cuestionario </a:t>
            </a:r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(indicando una duración aproximada de 10 minutos)</a:t>
            </a:r>
          </a:p>
        </p:txBody>
      </p:sp>
      <p:cxnSp>
        <p:nvCxnSpPr>
          <p:cNvPr id="14" name="Google Shape;1358;p104">
            <a:extLst>
              <a:ext uri="{FF2B5EF4-FFF2-40B4-BE49-F238E27FC236}">
                <a16:creationId xmlns:a16="http://schemas.microsoft.com/office/drawing/2014/main" id="{94FB2937-DCD6-79F1-E102-77B7467AA29B}"/>
              </a:ext>
            </a:extLst>
          </p:cNvPr>
          <p:cNvCxnSpPr>
            <a:cxnSpLocks/>
          </p:cNvCxnSpPr>
          <p:nvPr/>
        </p:nvCxnSpPr>
        <p:spPr>
          <a:xfrm flipH="1">
            <a:off x="1527180" y="1765515"/>
            <a:ext cx="469829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6" name="Google Shape;1366;p104">
            <a:extLst>
              <a:ext uri="{FF2B5EF4-FFF2-40B4-BE49-F238E27FC236}">
                <a16:creationId xmlns:a16="http://schemas.microsoft.com/office/drawing/2014/main" id="{279D2467-546E-417F-EF41-5902EBDEEF8F}"/>
              </a:ext>
            </a:extLst>
          </p:cNvPr>
          <p:cNvSpPr txBox="1"/>
          <p:nvPr/>
        </p:nvSpPr>
        <p:spPr>
          <a:xfrm>
            <a:off x="280373" y="1501844"/>
            <a:ext cx="1347267" cy="82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Responsive</a:t>
            </a:r>
          </a:p>
          <a:p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(acceso desde ordenador, tableta o móvil)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025105-E94C-D57B-A433-A8D8D1DF87D7}"/>
              </a:ext>
            </a:extLst>
          </p:cNvPr>
          <p:cNvSpPr txBox="1"/>
          <p:nvPr/>
        </p:nvSpPr>
        <p:spPr>
          <a:xfrm>
            <a:off x="1988899" y="420020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3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86868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8992-6768-07BC-6027-5C5568E4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088AD3-464E-C2EA-CAA5-5E52525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627" y="1314716"/>
            <a:ext cx="4108375" cy="275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28ED31F-DC8B-DFC9-496A-7D2E7ED93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603"/>
            <a:ext cx="1807507" cy="1583467"/>
          </a:xfrm>
          <a:prstGeom prst="rect">
            <a:avLst/>
          </a:prstGeom>
        </p:spPr>
      </p:pic>
      <p:cxnSp>
        <p:nvCxnSpPr>
          <p:cNvPr id="8" name="Google Shape;1358;p104">
            <a:extLst>
              <a:ext uri="{FF2B5EF4-FFF2-40B4-BE49-F238E27FC236}">
                <a16:creationId xmlns:a16="http://schemas.microsoft.com/office/drawing/2014/main" id="{D99AB4F8-EAD0-1249-BCE4-8946DF01EF4D}"/>
              </a:ext>
            </a:extLst>
          </p:cNvPr>
          <p:cNvCxnSpPr>
            <a:cxnSpLocks/>
          </p:cNvCxnSpPr>
          <p:nvPr/>
        </p:nvCxnSpPr>
        <p:spPr>
          <a:xfrm flipH="1">
            <a:off x="1389293" y="2243984"/>
            <a:ext cx="836428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0" name="Google Shape;1366;p104">
            <a:extLst>
              <a:ext uri="{FF2B5EF4-FFF2-40B4-BE49-F238E27FC236}">
                <a16:creationId xmlns:a16="http://schemas.microsoft.com/office/drawing/2014/main" id="{3B6DCF1C-87CC-F7AE-A3A9-F6B26F5E5EB7}"/>
              </a:ext>
            </a:extLst>
          </p:cNvPr>
          <p:cNvSpPr txBox="1"/>
          <p:nvPr/>
        </p:nvSpPr>
        <p:spPr>
          <a:xfrm>
            <a:off x="6598083" y="1294603"/>
            <a:ext cx="2365137" cy="202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Cuestionario </a:t>
            </a:r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Evaluación de 4 dimensiones </a:t>
            </a:r>
            <a:b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(4-5 preguntas por dimensión):</a:t>
            </a:r>
            <a:b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Diseño y planificación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Procesos de la cadena de valor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Uso y recuperación del valor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 y organización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90963F9-12BA-437F-650E-5C729F4AEA16}"/>
              </a:ext>
            </a:extLst>
          </p:cNvPr>
          <p:cNvSpPr txBox="1"/>
          <p:nvPr/>
        </p:nvSpPr>
        <p:spPr>
          <a:xfrm>
            <a:off x="2118814" y="42243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4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4958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8992-6768-07BC-6027-5C5568E4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088AD3-464E-C2EA-CAA5-5E525251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75" y="1333434"/>
            <a:ext cx="4108375" cy="275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Google Shape;1358;p104">
            <a:extLst>
              <a:ext uri="{FF2B5EF4-FFF2-40B4-BE49-F238E27FC236}">
                <a16:creationId xmlns:a16="http://schemas.microsoft.com/office/drawing/2014/main" id="{D99AB4F8-EAD0-1249-BCE4-8946DF01EF4D}"/>
              </a:ext>
            </a:extLst>
          </p:cNvPr>
          <p:cNvCxnSpPr>
            <a:cxnSpLocks/>
          </p:cNvCxnSpPr>
          <p:nvPr/>
        </p:nvCxnSpPr>
        <p:spPr>
          <a:xfrm flipH="1">
            <a:off x="1773850" y="1839857"/>
            <a:ext cx="553725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10" name="Google Shape;1366;p104">
            <a:extLst>
              <a:ext uri="{FF2B5EF4-FFF2-40B4-BE49-F238E27FC236}">
                <a16:creationId xmlns:a16="http://schemas.microsoft.com/office/drawing/2014/main" id="{3B6DCF1C-87CC-F7AE-A3A9-F6B26F5E5EB7}"/>
              </a:ext>
            </a:extLst>
          </p:cNvPr>
          <p:cNvSpPr txBox="1"/>
          <p:nvPr/>
        </p:nvSpPr>
        <p:spPr>
          <a:xfrm>
            <a:off x="7069500" y="1391646"/>
            <a:ext cx="1971759" cy="2022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Glosario de términos </a:t>
            </a:r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definición de los conceptos principales relacionados con la economía circular y la construcción</a:t>
            </a:r>
          </a:p>
        </p:txBody>
      </p:sp>
      <p:sp>
        <p:nvSpPr>
          <p:cNvPr id="3" name="Google Shape;1366;p104">
            <a:extLst>
              <a:ext uri="{FF2B5EF4-FFF2-40B4-BE49-F238E27FC236}">
                <a16:creationId xmlns:a16="http://schemas.microsoft.com/office/drawing/2014/main" id="{260EC9B4-5DE6-FC7A-2D25-CE637AB23692}"/>
              </a:ext>
            </a:extLst>
          </p:cNvPr>
          <p:cNvSpPr txBox="1"/>
          <p:nvPr/>
        </p:nvSpPr>
        <p:spPr>
          <a:xfrm>
            <a:off x="240462" y="1698017"/>
            <a:ext cx="1899631" cy="82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Barra de progreso</a:t>
            </a:r>
          </a:p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indicar la estimación de tiempo en completar el cuestionario</a:t>
            </a:r>
          </a:p>
        </p:txBody>
      </p:sp>
      <p:cxnSp>
        <p:nvCxnSpPr>
          <p:cNvPr id="4" name="Google Shape;1358;p104">
            <a:extLst>
              <a:ext uri="{FF2B5EF4-FFF2-40B4-BE49-F238E27FC236}">
                <a16:creationId xmlns:a16="http://schemas.microsoft.com/office/drawing/2014/main" id="{D22A5D87-7585-BD32-9003-22203B812775}"/>
              </a:ext>
            </a:extLst>
          </p:cNvPr>
          <p:cNvCxnSpPr>
            <a:cxnSpLocks/>
          </p:cNvCxnSpPr>
          <p:nvPr/>
        </p:nvCxnSpPr>
        <p:spPr>
          <a:xfrm>
            <a:off x="6292328" y="2066685"/>
            <a:ext cx="777172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408C051-CDD4-297F-1DDB-C6B16E333B5F}"/>
              </a:ext>
            </a:extLst>
          </p:cNvPr>
          <p:cNvSpPr txBox="1"/>
          <p:nvPr/>
        </p:nvSpPr>
        <p:spPr>
          <a:xfrm>
            <a:off x="2118814" y="42243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3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1431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8992-6768-07BC-6027-5C5568E44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EDE84D-0227-3008-FD96-467B4018C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046" y="1241417"/>
            <a:ext cx="5252484" cy="2922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Google Shape;1358;p104">
            <a:extLst>
              <a:ext uri="{FF2B5EF4-FFF2-40B4-BE49-F238E27FC236}">
                <a16:creationId xmlns:a16="http://schemas.microsoft.com/office/drawing/2014/main" id="{D99AB4F8-EAD0-1249-BCE4-8946DF01EF4D}"/>
              </a:ext>
            </a:extLst>
          </p:cNvPr>
          <p:cNvCxnSpPr>
            <a:cxnSpLocks/>
          </p:cNvCxnSpPr>
          <p:nvPr/>
        </p:nvCxnSpPr>
        <p:spPr>
          <a:xfrm flipH="1">
            <a:off x="1867220" y="3018375"/>
            <a:ext cx="1869812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3" name="Google Shape;1366;p104">
            <a:extLst>
              <a:ext uri="{FF2B5EF4-FFF2-40B4-BE49-F238E27FC236}">
                <a16:creationId xmlns:a16="http://schemas.microsoft.com/office/drawing/2014/main" id="{260EC9B4-5DE6-FC7A-2D25-CE637AB23692}"/>
              </a:ext>
            </a:extLst>
          </p:cNvPr>
          <p:cNvSpPr txBox="1"/>
          <p:nvPr/>
        </p:nvSpPr>
        <p:spPr>
          <a:xfrm>
            <a:off x="96139" y="2772085"/>
            <a:ext cx="1924494" cy="82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Antes de mostrar los resultados, se procede al </a:t>
            </a:r>
            <a:r>
              <a:rPr lang="es-ES" sz="12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registro</a:t>
            </a:r>
            <a:r>
              <a:rPr lang="es-E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usuario.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C64B4C-94B6-60DC-9B5A-F1B3C1CEC2B4}"/>
              </a:ext>
            </a:extLst>
          </p:cNvPr>
          <p:cNvSpPr txBox="1"/>
          <p:nvPr/>
        </p:nvSpPr>
        <p:spPr>
          <a:xfrm>
            <a:off x="2174046" y="4272088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3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1414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42E1-C6D3-98EA-02DA-1894A08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C8B783-A037-4598-9057-1E4AC41B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09" y="1435395"/>
            <a:ext cx="4744782" cy="271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1366;p104">
            <a:extLst>
              <a:ext uri="{FF2B5EF4-FFF2-40B4-BE49-F238E27FC236}">
                <a16:creationId xmlns:a16="http://schemas.microsoft.com/office/drawing/2014/main" id="{E225018A-3F7E-D81D-79B7-F848F49509F4}"/>
              </a:ext>
            </a:extLst>
          </p:cNvPr>
          <p:cNvSpPr txBox="1"/>
          <p:nvPr/>
        </p:nvSpPr>
        <p:spPr>
          <a:xfrm>
            <a:off x="222428" y="2453463"/>
            <a:ext cx="1806204" cy="111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Una vez finalizado</a:t>
            </a:r>
            <a:b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cuestionario,</a:t>
            </a:r>
          </a:p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visualiza en el apartado de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Resultados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 puntuación obtenida según los resultados de cada dimensión.*</a:t>
            </a:r>
          </a:p>
        </p:txBody>
      </p:sp>
      <p:sp>
        <p:nvSpPr>
          <p:cNvPr id="11" name="Google Shape;1366;p104">
            <a:extLst>
              <a:ext uri="{FF2B5EF4-FFF2-40B4-BE49-F238E27FC236}">
                <a16:creationId xmlns:a16="http://schemas.microsoft.com/office/drawing/2014/main" id="{3222A626-6977-A422-168F-AF4D12E006E9}"/>
              </a:ext>
            </a:extLst>
          </p:cNvPr>
          <p:cNvSpPr txBox="1"/>
          <p:nvPr/>
        </p:nvSpPr>
        <p:spPr>
          <a:xfrm>
            <a:off x="7286343" y="2307265"/>
            <a:ext cx="1786243" cy="156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Perfil de la </a:t>
            </a:r>
            <a:r>
              <a:rPr lang="es-ES" sz="11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MiPyme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según su resultado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Experto (81-100%)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Competente (61-80%)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Consciente (41-60%)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Emergente (0-40%)</a:t>
            </a:r>
          </a:p>
        </p:txBody>
      </p:sp>
      <p:cxnSp>
        <p:nvCxnSpPr>
          <p:cNvPr id="12" name="Google Shape;1358;p104">
            <a:extLst>
              <a:ext uri="{FF2B5EF4-FFF2-40B4-BE49-F238E27FC236}">
                <a16:creationId xmlns:a16="http://schemas.microsoft.com/office/drawing/2014/main" id="{769F8D8C-C9A7-B038-B434-9CDDE52F9F25}"/>
              </a:ext>
            </a:extLst>
          </p:cNvPr>
          <p:cNvCxnSpPr>
            <a:cxnSpLocks/>
          </p:cNvCxnSpPr>
          <p:nvPr/>
        </p:nvCxnSpPr>
        <p:spPr>
          <a:xfrm>
            <a:off x="6871314" y="2571750"/>
            <a:ext cx="415029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cxnSp>
        <p:nvCxnSpPr>
          <p:cNvPr id="14" name="Google Shape;1358;p104">
            <a:extLst>
              <a:ext uri="{FF2B5EF4-FFF2-40B4-BE49-F238E27FC236}">
                <a16:creationId xmlns:a16="http://schemas.microsoft.com/office/drawing/2014/main" id="{433BCA06-A227-4647-92EE-E16E67787489}"/>
              </a:ext>
            </a:extLst>
          </p:cNvPr>
          <p:cNvCxnSpPr>
            <a:cxnSpLocks/>
          </p:cNvCxnSpPr>
          <p:nvPr/>
        </p:nvCxnSpPr>
        <p:spPr>
          <a:xfrm flipH="1">
            <a:off x="1688570" y="2712703"/>
            <a:ext cx="680125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D3C3ACF9-0FBA-3A2E-F2A0-982403AD0780}"/>
              </a:ext>
            </a:extLst>
          </p:cNvPr>
          <p:cNvSpPr txBox="1"/>
          <p:nvPr/>
        </p:nvSpPr>
        <p:spPr>
          <a:xfrm>
            <a:off x="2118814" y="42243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3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32140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42E1-C6D3-98EA-02DA-1894A08A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C8B783-A037-4598-9057-1E4AC41B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09" y="1476779"/>
            <a:ext cx="4744782" cy="2711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056326A-2AA6-4DB2-010C-40E4B443B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175" y="2163065"/>
            <a:ext cx="2221969" cy="1105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Google Shape;1358;p104">
            <a:extLst>
              <a:ext uri="{FF2B5EF4-FFF2-40B4-BE49-F238E27FC236}">
                <a16:creationId xmlns:a16="http://schemas.microsoft.com/office/drawing/2014/main" id="{F290655E-5150-BAFE-A96E-E016BF26E2D1}"/>
              </a:ext>
            </a:extLst>
          </p:cNvPr>
          <p:cNvCxnSpPr>
            <a:cxnSpLocks/>
          </p:cNvCxnSpPr>
          <p:nvPr/>
        </p:nvCxnSpPr>
        <p:spPr>
          <a:xfrm flipH="1">
            <a:off x="4910236" y="3765326"/>
            <a:ext cx="680125" cy="0"/>
          </a:xfrm>
          <a:prstGeom prst="straightConnector1">
            <a:avLst/>
          </a:prstGeom>
          <a:noFill/>
          <a:ln w="38100" cap="flat" cmpd="sng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</p:spPr>
      </p:cxnSp>
      <p:sp>
        <p:nvSpPr>
          <p:cNvPr id="7" name="Google Shape;1366;p104">
            <a:extLst>
              <a:ext uri="{FF2B5EF4-FFF2-40B4-BE49-F238E27FC236}">
                <a16:creationId xmlns:a16="http://schemas.microsoft.com/office/drawing/2014/main" id="{D1076E30-FD79-EE61-11E1-73F077026BF6}"/>
              </a:ext>
            </a:extLst>
          </p:cNvPr>
          <p:cNvSpPr txBox="1"/>
          <p:nvPr/>
        </p:nvSpPr>
        <p:spPr>
          <a:xfrm>
            <a:off x="5707319" y="3128693"/>
            <a:ext cx="2833639" cy="156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 </a:t>
            </a:r>
            <a:r>
              <a:rPr lang="es-ES" sz="11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generar el informe en PDF 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 descargar los resultados personalizados para cada </a:t>
            </a:r>
            <a:r>
              <a:rPr lang="es-ES" sz="11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MiPyme</a:t>
            </a:r>
            <a:r>
              <a:rPr lang="es-ES" sz="11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 abre un breve cuestionario de satisfacción.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1B05F1-D8AF-7A1B-093F-FD7ECE669F92}"/>
              </a:ext>
            </a:extLst>
          </p:cNvPr>
          <p:cNvSpPr txBox="1"/>
          <p:nvPr/>
        </p:nvSpPr>
        <p:spPr>
          <a:xfrm>
            <a:off x="2118814" y="422438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hlinkClick r:id="rId4"/>
              </a:rPr>
              <a:t>http://autodiagnostico.eurochile.cl/</a:t>
            </a:r>
            <a:r>
              <a:rPr lang="it-IT" sz="1200" b="1" dirty="0"/>
              <a:t> 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51639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rketing Management by Slidesgo">
  <a:themeElements>
    <a:clrScheme name="Personalizado 2">
      <a:dk1>
        <a:sysClr val="windowText" lastClr="000000"/>
      </a:dk1>
      <a:lt1>
        <a:sysClr val="window" lastClr="FFFFFF"/>
      </a:lt1>
      <a:dk2>
        <a:srgbClr val="70AD47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A5A5A5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277674DA2B6A7438925130BF6BAFD3A" ma:contentTypeVersion="13" ma:contentTypeDescription="Crear nuevo documento." ma:contentTypeScope="" ma:versionID="2b14e2040a73b832ca4515173270695c">
  <xsd:schema xmlns:xsd="http://www.w3.org/2001/XMLSchema" xmlns:xs="http://www.w3.org/2001/XMLSchema" xmlns:p="http://schemas.microsoft.com/office/2006/metadata/properties" xmlns:ns2="3e12856b-93d2-42e1-9183-d8866dc888ef" xmlns:ns3="a3c0db2d-c13e-4d7a-a24e-bc648df3d0b8" targetNamespace="http://schemas.microsoft.com/office/2006/metadata/properties" ma:root="true" ma:fieldsID="c857f362992b7153a1800fdd1567a91c" ns2:_="" ns3:_="">
    <xsd:import namespace="3e12856b-93d2-42e1-9183-d8866dc888ef"/>
    <xsd:import namespace="a3c0db2d-c13e-4d7a-a24e-bc648df3d0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2856b-93d2-42e1-9183-d8866dc888e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99f64a5-1b47-462f-8d5e-1735f6399081}" ma:internalName="TaxCatchAll" ma:showField="CatchAllData" ma:web="3e12856b-93d2-42e1-9183-d8866dc888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0db2d-c13e-4d7a-a24e-bc648df3d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1fef43d6-0de6-42fb-99b1-c441a8fbd0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e12856b-93d2-42e1-9183-d8866dc888ef" xsi:nil="true"/>
    <lcf76f155ced4ddcb4097134ff3c332f xmlns="a3c0db2d-c13e-4d7a-a24e-bc648df3d0b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2E7A65-DC91-49DE-9826-5C87F7E6A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7B9582-AE3E-4CAE-81F3-3AC6EB849F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2856b-93d2-42e1-9183-d8866dc888ef"/>
    <ds:schemaRef ds:uri="a3c0db2d-c13e-4d7a-a24e-bc648df3d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66D3C3-C9C8-4673-A954-27E780DD01BB}">
  <ds:schemaRefs>
    <ds:schemaRef ds:uri="http://schemas.microsoft.com/office/2006/metadata/properties"/>
    <ds:schemaRef ds:uri="http://schemas.microsoft.com/office/infopath/2007/PartnerControls"/>
    <ds:schemaRef ds:uri="3e12856b-93d2-42e1-9183-d8866dc888ef"/>
    <ds:schemaRef ds:uri="a3c0db2d-c13e-4d7a-a24e-bc648df3d0b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518</Words>
  <Application>Microsoft Office PowerPoint</Application>
  <PresentationFormat>Presentación en pantalla (16:9)</PresentationFormat>
  <Paragraphs>61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Open Sans</vt:lpstr>
      <vt:lpstr>Arial</vt:lpstr>
      <vt:lpstr>Fjalla One</vt:lpstr>
      <vt:lpstr>Montserrat</vt:lpstr>
      <vt:lpstr>Marketing Management by Slidesgo</vt:lpstr>
      <vt:lpstr>Construcción MiPymes Circulares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Infographics</dc:title>
  <dc:creator>Maud Breyne</dc:creator>
  <cp:lastModifiedBy>Carolina Perez</cp:lastModifiedBy>
  <cp:revision>7</cp:revision>
  <dcterms:modified xsi:type="dcterms:W3CDTF">2023-06-08T19:34:06Z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0x0101003277674DA2B6A7438925130BF6BAFD3A</vt:lpwstr>
  </property>
  <property fmtid="{D5CDD505-2E9C-101B-9397-08002B2CF9AE}" pid="3" name="MediaServiceImageTags">
    <vt:lpwstr/>
  </property>
</Properties>
</file>