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3" r:id="rId4"/>
  </p:sldMasterIdLst>
  <p:notesMasterIdLst>
    <p:notesMasterId r:id="rId19"/>
  </p:notesMasterIdLst>
  <p:sldIdLst>
    <p:sldId id="256" r:id="rId5"/>
    <p:sldId id="534" r:id="rId6"/>
    <p:sldId id="535" r:id="rId7"/>
    <p:sldId id="265" r:id="rId8"/>
    <p:sldId id="264" r:id="rId9"/>
    <p:sldId id="526" r:id="rId10"/>
    <p:sldId id="529" r:id="rId11"/>
    <p:sldId id="512" r:id="rId12"/>
    <p:sldId id="531" r:id="rId13"/>
    <p:sldId id="532" r:id="rId14"/>
    <p:sldId id="539" r:id="rId15"/>
    <p:sldId id="538" r:id="rId16"/>
    <p:sldId id="533" r:id="rId17"/>
    <p:sldId id="340" r:id="rId18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Fjalla One" panose="02000506040000020004" pitchFamily="2" charset="0"/>
      <p:regular r:id="rId24"/>
    </p:embeddedFont>
    <p:embeddedFont>
      <p:font typeface="Open Sans" panose="020B0606030504020204" pitchFamily="34" charset="0"/>
      <p:regular r:id="rId25"/>
      <p:bold r:id="rId26"/>
      <p:italic r:id="rId27"/>
      <p:boldItalic r:id="rId28"/>
    </p:embeddedFont>
    <p:embeddedFont>
      <p:font typeface="Trebuchet MS" panose="020B0603020202020204" pitchFamily="34" charset="0"/>
      <p:regular r:id="rId29"/>
      <p:bold r:id="rId30"/>
      <p:italic r:id="rId31"/>
      <p:boldItalic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72C4"/>
    <a:srgbClr val="E4EE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8A18FD9-CEFE-4162-8489-33668CFD04FB}" v="403" dt="2023-05-22T18:54:02.075"/>
  </p1510:revLst>
</p1510:revInfo>
</file>

<file path=ppt/tableStyles.xml><?xml version="1.0" encoding="utf-8"?>
<a:tblStyleLst xmlns:a="http://schemas.openxmlformats.org/drawingml/2006/main" def="{ED95E78E-1613-429A-BB66-4EFBBAB444B1}">
  <a:tblStyle styleId="{ED95E78E-1613-429A-BB66-4EFBBAB444B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10" autoAdjust="0"/>
    <p:restoredTop sz="91597" autoAdjust="0"/>
  </p:normalViewPr>
  <p:slideViewPr>
    <p:cSldViewPr snapToGrid="0">
      <p:cViewPr varScale="1">
        <p:scale>
          <a:sx n="124" d="100"/>
          <a:sy n="124" d="100"/>
        </p:scale>
        <p:origin x="100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7.fntdata"/><Relationship Id="rId21" Type="http://schemas.openxmlformats.org/officeDocument/2006/relationships/font" Target="fonts/font2.fntdata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6.fntdata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ristian Riquelme Ahumada" userId="979fb1c8-8b69-49d7-9789-6d08c1cbe41a" providerId="ADAL" clId="{58A18FD9-CEFE-4162-8489-33668CFD04FB}"/>
    <pc:docChg chg="custSel addSld delSld modSld">
      <pc:chgData name="Cristian Riquelme Ahumada" userId="979fb1c8-8b69-49d7-9789-6d08c1cbe41a" providerId="ADAL" clId="{58A18FD9-CEFE-4162-8489-33668CFD04FB}" dt="2023-05-22T18:54:02.075" v="496"/>
      <pc:docMkLst>
        <pc:docMk/>
      </pc:docMkLst>
      <pc:sldChg chg="modAnim">
        <pc:chgData name="Cristian Riquelme Ahumada" userId="979fb1c8-8b69-49d7-9789-6d08c1cbe41a" providerId="ADAL" clId="{58A18FD9-CEFE-4162-8489-33668CFD04FB}" dt="2023-05-22T18:54:02.075" v="496"/>
        <pc:sldMkLst>
          <pc:docMk/>
          <pc:sldMk cId="1775297993" sldId="534"/>
        </pc:sldMkLst>
      </pc:sldChg>
      <pc:sldChg chg="del">
        <pc:chgData name="Cristian Riquelme Ahumada" userId="979fb1c8-8b69-49d7-9789-6d08c1cbe41a" providerId="ADAL" clId="{58A18FD9-CEFE-4162-8489-33668CFD04FB}" dt="2023-05-22T16:26:40.427" v="0" actId="47"/>
        <pc:sldMkLst>
          <pc:docMk/>
          <pc:sldMk cId="3763593294" sldId="537"/>
        </pc:sldMkLst>
      </pc:sldChg>
      <pc:sldChg chg="modSp mod modAnim">
        <pc:chgData name="Cristian Riquelme Ahumada" userId="979fb1c8-8b69-49d7-9789-6d08c1cbe41a" providerId="ADAL" clId="{58A18FD9-CEFE-4162-8489-33668CFD04FB}" dt="2023-05-22T18:40:15.299" v="495" actId="20577"/>
        <pc:sldMkLst>
          <pc:docMk/>
          <pc:sldMk cId="2503878663" sldId="538"/>
        </pc:sldMkLst>
        <pc:spChg chg="mod">
          <ac:chgData name="Cristian Riquelme Ahumada" userId="979fb1c8-8b69-49d7-9789-6d08c1cbe41a" providerId="ADAL" clId="{58A18FD9-CEFE-4162-8489-33668CFD04FB}" dt="2023-05-22T16:56:35.734" v="454"/>
          <ac:spMkLst>
            <pc:docMk/>
            <pc:sldMk cId="2503878663" sldId="538"/>
            <ac:spMk id="2" creationId="{8769D08C-C9AC-FBB2-36D6-9ABFF3A1C274}"/>
          </ac:spMkLst>
        </pc:spChg>
        <pc:spChg chg="mod">
          <ac:chgData name="Cristian Riquelme Ahumada" userId="979fb1c8-8b69-49d7-9789-6d08c1cbe41a" providerId="ADAL" clId="{58A18FD9-CEFE-4162-8489-33668CFD04FB}" dt="2023-05-22T18:40:15.299" v="495" actId="20577"/>
          <ac:spMkLst>
            <pc:docMk/>
            <pc:sldMk cId="2503878663" sldId="538"/>
            <ac:spMk id="9" creationId="{60EE0C7C-F0B5-DE31-13DA-69900670F16F}"/>
          </ac:spMkLst>
        </pc:spChg>
      </pc:sldChg>
      <pc:sldChg chg="addSp delSp modSp mod">
        <pc:chgData name="Cristian Riquelme Ahumada" userId="979fb1c8-8b69-49d7-9789-6d08c1cbe41a" providerId="ADAL" clId="{58A18FD9-CEFE-4162-8489-33668CFD04FB}" dt="2023-05-22T18:36:27.253" v="458" actId="20577"/>
        <pc:sldMkLst>
          <pc:docMk/>
          <pc:sldMk cId="2026390709" sldId="539"/>
        </pc:sldMkLst>
        <pc:spChg chg="mod">
          <ac:chgData name="Cristian Riquelme Ahumada" userId="979fb1c8-8b69-49d7-9789-6d08c1cbe41a" providerId="ADAL" clId="{58A18FD9-CEFE-4162-8489-33668CFD04FB}" dt="2023-05-22T16:56:28.385" v="453"/>
          <ac:spMkLst>
            <pc:docMk/>
            <pc:sldMk cId="2026390709" sldId="539"/>
            <ac:spMk id="2" creationId="{8769D08C-C9AC-FBB2-36D6-9ABFF3A1C274}"/>
          </ac:spMkLst>
        </pc:spChg>
        <pc:spChg chg="del mod">
          <ac:chgData name="Cristian Riquelme Ahumada" userId="979fb1c8-8b69-49d7-9789-6d08c1cbe41a" providerId="ADAL" clId="{58A18FD9-CEFE-4162-8489-33668CFD04FB}" dt="2023-05-22T16:49:38.554" v="392" actId="478"/>
          <ac:spMkLst>
            <pc:docMk/>
            <pc:sldMk cId="2026390709" sldId="539"/>
            <ac:spMk id="3" creationId="{314ACADC-2DAF-92BF-6069-DBDC28C67919}"/>
          </ac:spMkLst>
        </pc:spChg>
        <pc:spChg chg="add mod">
          <ac:chgData name="Cristian Riquelme Ahumada" userId="979fb1c8-8b69-49d7-9789-6d08c1cbe41a" providerId="ADAL" clId="{58A18FD9-CEFE-4162-8489-33668CFD04FB}" dt="2023-05-22T16:50:27.480" v="419" actId="20577"/>
          <ac:spMkLst>
            <pc:docMk/>
            <pc:sldMk cId="2026390709" sldId="539"/>
            <ac:spMk id="7" creationId="{D40448A8-AD66-B850-842A-C644EDE4AFF7}"/>
          </ac:spMkLst>
        </pc:spChg>
        <pc:spChg chg="mod">
          <ac:chgData name="Cristian Riquelme Ahumada" userId="979fb1c8-8b69-49d7-9789-6d08c1cbe41a" providerId="ADAL" clId="{58A18FD9-CEFE-4162-8489-33668CFD04FB}" dt="2023-05-22T18:36:27.253" v="458" actId="20577"/>
          <ac:spMkLst>
            <pc:docMk/>
            <pc:sldMk cId="2026390709" sldId="539"/>
            <ac:spMk id="9" creationId="{60EE0C7C-F0B5-DE31-13DA-69900670F16F}"/>
          </ac:spMkLst>
        </pc:spChg>
        <pc:picChg chg="add mod">
          <ac:chgData name="Cristian Riquelme Ahumada" userId="979fb1c8-8b69-49d7-9789-6d08c1cbe41a" providerId="ADAL" clId="{58A18FD9-CEFE-4162-8489-33668CFD04FB}" dt="2023-05-22T16:49:48.041" v="395" actId="1076"/>
          <ac:picMkLst>
            <pc:docMk/>
            <pc:sldMk cId="2026390709" sldId="539"/>
            <ac:picMk id="5" creationId="{1001B1FE-F139-546E-53D2-4045CCDAF4D6}"/>
          </ac:picMkLst>
        </pc:picChg>
      </pc:sldChg>
      <pc:sldChg chg="modSp add mod">
        <pc:chgData name="Cristian Riquelme Ahumada" userId="979fb1c8-8b69-49d7-9789-6d08c1cbe41a" providerId="ADAL" clId="{58A18FD9-CEFE-4162-8489-33668CFD04FB}" dt="2023-05-22T18:38:07.096" v="474" actId="20577"/>
        <pc:sldMkLst>
          <pc:docMk/>
          <pc:sldMk cId="2250369882" sldId="540"/>
        </pc:sldMkLst>
        <pc:spChg chg="mod">
          <ac:chgData name="Cristian Riquelme Ahumada" userId="979fb1c8-8b69-49d7-9789-6d08c1cbe41a" providerId="ADAL" clId="{58A18FD9-CEFE-4162-8489-33668CFD04FB}" dt="2023-05-22T18:38:07.096" v="474" actId="20577"/>
          <ac:spMkLst>
            <pc:docMk/>
            <pc:sldMk cId="2250369882" sldId="540"/>
            <ac:spMk id="2" creationId="{8769D08C-C9AC-FBB2-36D6-9ABFF3A1C274}"/>
          </ac:spMkLst>
        </pc:spChg>
        <pc:spChg chg="mod">
          <ac:chgData name="Cristian Riquelme Ahumada" userId="979fb1c8-8b69-49d7-9789-6d08c1cbe41a" providerId="ADAL" clId="{58A18FD9-CEFE-4162-8489-33668CFD04FB}" dt="2023-05-22T16:54:21.860" v="451" actId="20577"/>
          <ac:spMkLst>
            <pc:docMk/>
            <pc:sldMk cId="2250369882" sldId="540"/>
            <ac:spMk id="9" creationId="{60EE0C7C-F0B5-DE31-13DA-69900670F16F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g960130cb1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" name="Google Shape;44;g960130cb1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6" name="Google Shape;1206;gcb258641e0_0_3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7" name="Google Shape;1207;gcb258641e0_0_3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893030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" name="Google Shape;1013;g1155107ca56_0_2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4" name="Google Shape;1014;g1155107ca56_0_2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g1155107ca56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7" name="Google Shape;557;g1155107ca56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273712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g1155107ca56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7" name="Google Shape;557;g1155107ca56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07349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g1151d659f84_0_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0" name="Google Shape;450;g1151d659f84_0_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gd49886441b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4" name="Google Shape;444;gd49886441b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" name="Google Shape;1351;g1155107ca56_0_3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2" name="Google Shape;1352;g1155107ca56_0_3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380676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" name="Google Shape;798;gcb258641e0_0_1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9" name="Google Shape;799;gcb258641e0_0_1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919231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gcb258641e0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5" name="Google Shape;585;gcb258641e0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142118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5" name="Google Shape;1255;gcb258641e0_0_3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6" name="Google Shape;1256;gcb258641e0_0_3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070010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3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4651231" y="710905"/>
            <a:ext cx="3244200" cy="159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4500" b="1">
                <a:latin typeface="Fjalla One" panose="02000506040000020004" pitchFamily="2" charset="0"/>
                <a:ea typeface="Fjalla One" panose="02000506040000020004" pitchFamily="2" charset="0"/>
                <a:cs typeface="Fjalla One" panose="02000506040000020004" pitchFamily="2" charset="0"/>
                <a:sym typeface="Fira Sans Extra Condensed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 dirty="0"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4651231" y="2540885"/>
            <a:ext cx="3244200" cy="37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38C37B67-023D-86BF-C3F5-46A40317B440}"/>
              </a:ext>
            </a:extLst>
          </p:cNvPr>
          <p:cNvSpPr/>
          <p:nvPr userDrawn="1"/>
        </p:nvSpPr>
        <p:spPr>
          <a:xfrm>
            <a:off x="66368" y="4336026"/>
            <a:ext cx="8908026" cy="8074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1" name="Imagen 10" descr="Eurecat - eNEM">
            <a:extLst>
              <a:ext uri="{FF2B5EF4-FFF2-40B4-BE49-F238E27FC236}">
                <a16:creationId xmlns:a16="http://schemas.microsoft.com/office/drawing/2014/main" id="{B6788292-B4F8-C393-A57D-8853F3F56E3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79" b="23677"/>
          <a:stretch/>
        </p:blipFill>
        <p:spPr bwMode="auto">
          <a:xfrm>
            <a:off x="6728162" y="4326842"/>
            <a:ext cx="1299893" cy="475801"/>
          </a:xfrm>
          <a:prstGeom prst="rect">
            <a:avLst/>
          </a:prstGeom>
          <a:noFill/>
        </p:spPr>
      </p:pic>
      <p:pic>
        <p:nvPicPr>
          <p:cNvPr id="3" name="Imagen 2" descr="Imagen que contiene Logotipo&#10;&#10;Descripción generada automáticamente">
            <a:extLst>
              <a:ext uri="{FF2B5EF4-FFF2-40B4-BE49-F238E27FC236}">
                <a16:creationId xmlns:a16="http://schemas.microsoft.com/office/drawing/2014/main" id="{9347F551-5B58-4075-B5DD-1A4F0B4CFDC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323641" y="3399335"/>
            <a:ext cx="2606844" cy="709304"/>
          </a:xfrm>
          <a:prstGeom prst="rect">
            <a:avLst/>
          </a:prstGeom>
        </p:spPr>
      </p:pic>
      <p:pic>
        <p:nvPicPr>
          <p:cNvPr id="6" name="Imagen 5" descr="Forma&#10;&#10;Descripción generada automáticamente con confianza media">
            <a:extLst>
              <a:ext uri="{FF2B5EF4-FFF2-40B4-BE49-F238E27FC236}">
                <a16:creationId xmlns:a16="http://schemas.microsoft.com/office/drawing/2014/main" id="{9CCA8199-3427-5C8E-5E12-DA32DDABA49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168617" y="3359918"/>
            <a:ext cx="779315" cy="788138"/>
          </a:xfrm>
          <a:prstGeom prst="rect">
            <a:avLst/>
          </a:prstGeom>
        </p:spPr>
      </p:pic>
      <p:pic>
        <p:nvPicPr>
          <p:cNvPr id="19" name="Imagen 18" descr="Logotipo, nombre de la empresa&#10;&#10;Descripción generada automáticamente con confianza media">
            <a:extLst>
              <a:ext uri="{FF2B5EF4-FFF2-40B4-BE49-F238E27FC236}">
                <a16:creationId xmlns:a16="http://schemas.microsoft.com/office/drawing/2014/main" id="{0B3ECB23-BB5D-0642-8BDF-DBCB35D74E9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6758" t="32493" r="3973" b="24705"/>
          <a:stretch/>
        </p:blipFill>
        <p:spPr>
          <a:xfrm>
            <a:off x="5180094" y="4253110"/>
            <a:ext cx="1299894" cy="623266"/>
          </a:xfrm>
          <a:prstGeom prst="rect">
            <a:avLst/>
          </a:prstGeom>
        </p:spPr>
      </p:pic>
    </p:spTree>
  </p:cSld>
  <p:clrMapOvr>
    <a:masterClrMapping/>
  </p:clrMapOvr>
  <p:transition spd="slow"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">
  <p:cSld name="Background "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48"/>
          <p:cNvSpPr/>
          <p:nvPr/>
        </p:nvSpPr>
        <p:spPr>
          <a:xfrm>
            <a:off x="-700" y="0"/>
            <a:ext cx="9144000" cy="1076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" name="Google Shape;331;p48"/>
          <p:cNvSpPr/>
          <p:nvPr/>
        </p:nvSpPr>
        <p:spPr>
          <a:xfrm>
            <a:off x="0" y="4600550"/>
            <a:ext cx="9144000" cy="543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609991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 1">
  <p:cSld name="Background  1"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49"/>
          <p:cNvSpPr/>
          <p:nvPr/>
        </p:nvSpPr>
        <p:spPr>
          <a:xfrm rot="-5400000">
            <a:off x="-2033250" y="2033550"/>
            <a:ext cx="5143200" cy="1076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" name="Google Shape;334;p49"/>
          <p:cNvSpPr/>
          <p:nvPr/>
        </p:nvSpPr>
        <p:spPr>
          <a:xfrm rot="-5400000">
            <a:off x="6300900" y="2300006"/>
            <a:ext cx="5143200" cy="543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870012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80392D-9A11-6D4E-8D51-BBB9ABA12F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s-ES_trad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D7F229-94D2-4E41-90FB-7B029C8EA8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s-ES_trad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F73237-DF40-E44A-B5FB-6F842439C1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0F0AE-14CE-B846-B920-3F908D000242}" type="datetimeFigureOut">
              <a:rPr lang="es-ES_tradnl" smtClean="0"/>
              <a:t>08/06/2023</a:t>
            </a:fld>
            <a:endParaRPr lang="es-ES_trad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A00F9D-FF0E-1F43-8810-A17E8E910E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D565D4-E7D5-9F45-B92D-4F5FBB9E1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2A012-20D7-E042-AB31-DD62D2BE16AA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270921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/>
          <p:nvPr/>
        </p:nvSpPr>
        <p:spPr>
          <a:xfrm>
            <a:off x="-700" y="0"/>
            <a:ext cx="9144000" cy="1076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440064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0"/>
          <p:cNvSpPr txBox="1">
            <a:spLocks noGrp="1"/>
          </p:cNvSpPr>
          <p:nvPr>
            <p:ph type="title"/>
          </p:nvPr>
        </p:nvSpPr>
        <p:spPr>
          <a:xfrm>
            <a:off x="727446" y="624325"/>
            <a:ext cx="3043500" cy="126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5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23190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5"/>
          <p:cNvSpPr/>
          <p:nvPr/>
        </p:nvSpPr>
        <p:spPr>
          <a:xfrm>
            <a:off x="0" y="2890800"/>
            <a:ext cx="9144000" cy="1600084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15"/>
          <p:cNvSpPr txBox="1">
            <a:spLocks noGrp="1"/>
          </p:cNvSpPr>
          <p:nvPr>
            <p:ph type="title"/>
          </p:nvPr>
        </p:nvSpPr>
        <p:spPr>
          <a:xfrm>
            <a:off x="2290025" y="1882575"/>
            <a:ext cx="4563900" cy="53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91" name="Google Shape;91;p15"/>
          <p:cNvSpPr txBox="1">
            <a:spLocks noGrp="1"/>
          </p:cNvSpPr>
          <p:nvPr>
            <p:ph type="subTitle" idx="1"/>
          </p:nvPr>
        </p:nvSpPr>
        <p:spPr>
          <a:xfrm>
            <a:off x="1796100" y="597675"/>
            <a:ext cx="5551800" cy="128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425227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 1">
  <p:cSld name="Caption 1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3"/>
          <p:cNvSpPr txBox="1">
            <a:spLocks noGrp="1"/>
          </p:cNvSpPr>
          <p:nvPr>
            <p:ph type="title"/>
          </p:nvPr>
        </p:nvSpPr>
        <p:spPr>
          <a:xfrm>
            <a:off x="5228875" y="1993813"/>
            <a:ext cx="3201900" cy="126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7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82544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6"/>
          <p:cNvSpPr/>
          <p:nvPr/>
        </p:nvSpPr>
        <p:spPr>
          <a:xfrm>
            <a:off x="-700" y="0"/>
            <a:ext cx="9144000" cy="1076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2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26"/>
          <p:cNvSpPr txBox="1">
            <a:spLocks noGrp="1"/>
          </p:cNvSpPr>
          <p:nvPr>
            <p:ph type="title" idx="2"/>
          </p:nvPr>
        </p:nvSpPr>
        <p:spPr>
          <a:xfrm>
            <a:off x="4936938" y="1516313"/>
            <a:ext cx="2336400" cy="2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48" name="Google Shape;148;p26"/>
          <p:cNvSpPr txBox="1">
            <a:spLocks noGrp="1"/>
          </p:cNvSpPr>
          <p:nvPr>
            <p:ph type="subTitle" idx="1"/>
          </p:nvPr>
        </p:nvSpPr>
        <p:spPr>
          <a:xfrm>
            <a:off x="4936938" y="1843227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49" name="Google Shape;149;p26"/>
          <p:cNvSpPr txBox="1">
            <a:spLocks noGrp="1"/>
          </p:cNvSpPr>
          <p:nvPr>
            <p:ph type="title" idx="3"/>
          </p:nvPr>
        </p:nvSpPr>
        <p:spPr>
          <a:xfrm>
            <a:off x="4936738" y="2622869"/>
            <a:ext cx="2336400" cy="2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50" name="Google Shape;150;p26"/>
          <p:cNvSpPr txBox="1">
            <a:spLocks noGrp="1"/>
          </p:cNvSpPr>
          <p:nvPr>
            <p:ph type="subTitle" idx="4"/>
          </p:nvPr>
        </p:nvSpPr>
        <p:spPr>
          <a:xfrm>
            <a:off x="4936738" y="2953152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51" name="Google Shape;151;p26"/>
          <p:cNvSpPr txBox="1">
            <a:spLocks noGrp="1"/>
          </p:cNvSpPr>
          <p:nvPr>
            <p:ph type="title" idx="5"/>
          </p:nvPr>
        </p:nvSpPr>
        <p:spPr>
          <a:xfrm>
            <a:off x="4936738" y="3729425"/>
            <a:ext cx="2336400" cy="2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52" name="Google Shape;152;p26"/>
          <p:cNvSpPr txBox="1">
            <a:spLocks noGrp="1"/>
          </p:cNvSpPr>
          <p:nvPr>
            <p:ph type="subTitle" idx="6"/>
          </p:nvPr>
        </p:nvSpPr>
        <p:spPr>
          <a:xfrm>
            <a:off x="4936738" y="4063076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21581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7"/>
          <p:cNvSpPr/>
          <p:nvPr/>
        </p:nvSpPr>
        <p:spPr>
          <a:xfrm>
            <a:off x="-700" y="0"/>
            <a:ext cx="9144000" cy="1076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2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27"/>
          <p:cNvSpPr txBox="1">
            <a:spLocks noGrp="1"/>
          </p:cNvSpPr>
          <p:nvPr>
            <p:ph type="title" idx="2"/>
          </p:nvPr>
        </p:nvSpPr>
        <p:spPr>
          <a:xfrm>
            <a:off x="1488910" y="1654388"/>
            <a:ext cx="2684700" cy="2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57" name="Google Shape;157;p27"/>
          <p:cNvSpPr txBox="1">
            <a:spLocks noGrp="1"/>
          </p:cNvSpPr>
          <p:nvPr>
            <p:ph type="subTitle" idx="1"/>
          </p:nvPr>
        </p:nvSpPr>
        <p:spPr>
          <a:xfrm>
            <a:off x="1488910" y="2001225"/>
            <a:ext cx="22263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27"/>
          <p:cNvSpPr txBox="1">
            <a:spLocks noGrp="1"/>
          </p:cNvSpPr>
          <p:nvPr>
            <p:ph type="title" idx="3"/>
          </p:nvPr>
        </p:nvSpPr>
        <p:spPr>
          <a:xfrm>
            <a:off x="4972631" y="1654397"/>
            <a:ext cx="2685000" cy="2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59" name="Google Shape;159;p27"/>
          <p:cNvSpPr txBox="1">
            <a:spLocks noGrp="1"/>
          </p:cNvSpPr>
          <p:nvPr>
            <p:ph type="subTitle" idx="4"/>
          </p:nvPr>
        </p:nvSpPr>
        <p:spPr>
          <a:xfrm>
            <a:off x="5431331" y="2001225"/>
            <a:ext cx="22263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27"/>
          <p:cNvSpPr txBox="1">
            <a:spLocks noGrp="1"/>
          </p:cNvSpPr>
          <p:nvPr>
            <p:ph type="title" idx="5"/>
          </p:nvPr>
        </p:nvSpPr>
        <p:spPr>
          <a:xfrm>
            <a:off x="1488900" y="3449825"/>
            <a:ext cx="2775600" cy="2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61" name="Google Shape;161;p27"/>
          <p:cNvSpPr txBox="1">
            <a:spLocks noGrp="1"/>
          </p:cNvSpPr>
          <p:nvPr>
            <p:ph type="subTitle" idx="6"/>
          </p:nvPr>
        </p:nvSpPr>
        <p:spPr>
          <a:xfrm>
            <a:off x="1488910" y="3796750"/>
            <a:ext cx="22263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27"/>
          <p:cNvSpPr txBox="1">
            <a:spLocks noGrp="1"/>
          </p:cNvSpPr>
          <p:nvPr>
            <p:ph type="title" idx="7"/>
          </p:nvPr>
        </p:nvSpPr>
        <p:spPr>
          <a:xfrm>
            <a:off x="4972631" y="3449856"/>
            <a:ext cx="2685000" cy="2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63" name="Google Shape;163;p27"/>
          <p:cNvSpPr txBox="1">
            <a:spLocks noGrp="1"/>
          </p:cNvSpPr>
          <p:nvPr>
            <p:ph type="subTitle" idx="8"/>
          </p:nvPr>
        </p:nvSpPr>
        <p:spPr>
          <a:xfrm>
            <a:off x="5431331" y="3796775"/>
            <a:ext cx="22263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15630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Title and text 5"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37"/>
          <p:cNvSpPr/>
          <p:nvPr/>
        </p:nvSpPr>
        <p:spPr>
          <a:xfrm>
            <a:off x="2955900" y="0"/>
            <a:ext cx="32322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37"/>
          <p:cNvSpPr txBox="1">
            <a:spLocks noGrp="1"/>
          </p:cNvSpPr>
          <p:nvPr>
            <p:ph type="subTitle" idx="1"/>
          </p:nvPr>
        </p:nvSpPr>
        <p:spPr>
          <a:xfrm>
            <a:off x="3507300" y="2564950"/>
            <a:ext cx="2129400" cy="140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7" name="Google Shape;257;p37"/>
          <p:cNvSpPr txBox="1">
            <a:spLocks noGrp="1"/>
          </p:cNvSpPr>
          <p:nvPr>
            <p:ph type="title"/>
          </p:nvPr>
        </p:nvSpPr>
        <p:spPr>
          <a:xfrm>
            <a:off x="3507300" y="1523175"/>
            <a:ext cx="2129400" cy="61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311093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6">
  <p:cSld name="Title and text 6"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38"/>
          <p:cNvSpPr/>
          <p:nvPr/>
        </p:nvSpPr>
        <p:spPr>
          <a:xfrm>
            <a:off x="0" y="0"/>
            <a:ext cx="9144000" cy="2581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38"/>
          <p:cNvSpPr txBox="1">
            <a:spLocks noGrp="1"/>
          </p:cNvSpPr>
          <p:nvPr>
            <p:ph type="title"/>
          </p:nvPr>
        </p:nvSpPr>
        <p:spPr>
          <a:xfrm>
            <a:off x="2718600" y="1029488"/>
            <a:ext cx="3706800" cy="137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61" name="Google Shape;261;p38"/>
          <p:cNvSpPr txBox="1">
            <a:spLocks noGrp="1"/>
          </p:cNvSpPr>
          <p:nvPr>
            <p:ph type="subTitle" idx="1"/>
          </p:nvPr>
        </p:nvSpPr>
        <p:spPr>
          <a:xfrm>
            <a:off x="5015617" y="3163875"/>
            <a:ext cx="2695500" cy="102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2" name="Google Shape;262;p38"/>
          <p:cNvSpPr txBox="1">
            <a:spLocks noGrp="1"/>
          </p:cNvSpPr>
          <p:nvPr>
            <p:ph type="subTitle" idx="2"/>
          </p:nvPr>
        </p:nvSpPr>
        <p:spPr>
          <a:xfrm>
            <a:off x="1432875" y="3163875"/>
            <a:ext cx="2695500" cy="102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73075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jalla One"/>
              <a:buNone/>
              <a:defRPr sz="3000" b="1">
                <a:solidFill>
                  <a:schemeClr val="dk1"/>
                </a:solidFill>
                <a:latin typeface="Fjalla One"/>
                <a:ea typeface="Fjalla One"/>
                <a:cs typeface="Fjalla One"/>
                <a:sym typeface="Fjall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jalla One"/>
              <a:buNone/>
              <a:defRPr sz="3000" b="1">
                <a:solidFill>
                  <a:schemeClr val="dk1"/>
                </a:solidFill>
                <a:latin typeface="Fjalla One"/>
                <a:ea typeface="Fjalla One"/>
                <a:cs typeface="Fjalla One"/>
                <a:sym typeface="Fjall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jalla One"/>
              <a:buNone/>
              <a:defRPr sz="3000" b="1">
                <a:solidFill>
                  <a:schemeClr val="dk1"/>
                </a:solidFill>
                <a:latin typeface="Fjalla One"/>
                <a:ea typeface="Fjalla One"/>
                <a:cs typeface="Fjalla One"/>
                <a:sym typeface="Fjall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jalla One"/>
              <a:buNone/>
              <a:defRPr sz="3000" b="1">
                <a:solidFill>
                  <a:schemeClr val="dk1"/>
                </a:solidFill>
                <a:latin typeface="Fjalla One"/>
                <a:ea typeface="Fjalla One"/>
                <a:cs typeface="Fjalla One"/>
                <a:sym typeface="Fjall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jalla One"/>
              <a:buNone/>
              <a:defRPr sz="3000" b="1">
                <a:solidFill>
                  <a:schemeClr val="dk1"/>
                </a:solidFill>
                <a:latin typeface="Fjalla One"/>
                <a:ea typeface="Fjalla One"/>
                <a:cs typeface="Fjalla One"/>
                <a:sym typeface="Fjall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jalla One"/>
              <a:buNone/>
              <a:defRPr sz="3000" b="1">
                <a:solidFill>
                  <a:schemeClr val="dk1"/>
                </a:solidFill>
                <a:latin typeface="Fjalla One"/>
                <a:ea typeface="Fjalla One"/>
                <a:cs typeface="Fjalla One"/>
                <a:sym typeface="Fjall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jalla One"/>
              <a:buNone/>
              <a:defRPr sz="3000" b="1">
                <a:solidFill>
                  <a:schemeClr val="dk1"/>
                </a:solidFill>
                <a:latin typeface="Fjalla One"/>
                <a:ea typeface="Fjalla One"/>
                <a:cs typeface="Fjalla One"/>
                <a:sym typeface="Fjall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jalla One"/>
              <a:buNone/>
              <a:defRPr sz="3000" b="1">
                <a:solidFill>
                  <a:schemeClr val="dk1"/>
                </a:solidFill>
                <a:latin typeface="Fjalla One"/>
                <a:ea typeface="Fjalla One"/>
                <a:cs typeface="Fjalla One"/>
                <a:sym typeface="Fjall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jalla One"/>
              <a:buNone/>
              <a:defRPr sz="3000" b="1">
                <a:solidFill>
                  <a:schemeClr val="dk1"/>
                </a:solidFill>
                <a:latin typeface="Fjalla One"/>
                <a:ea typeface="Fjalla One"/>
                <a:cs typeface="Fjalla One"/>
                <a:sym typeface="Fjalla One"/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 dirty="0"/>
          </a:p>
        </p:txBody>
      </p:sp>
      <p:pic>
        <p:nvPicPr>
          <p:cNvPr id="2" name="Imagen 1" descr="Eurecat - eNEM">
            <a:extLst>
              <a:ext uri="{FF2B5EF4-FFF2-40B4-BE49-F238E27FC236}">
                <a16:creationId xmlns:a16="http://schemas.microsoft.com/office/drawing/2014/main" id="{B1FFE87E-351D-907B-BC05-CA3FC0857D9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79" b="23677"/>
          <a:stretch/>
        </p:blipFill>
        <p:spPr bwMode="auto">
          <a:xfrm>
            <a:off x="7755273" y="4693126"/>
            <a:ext cx="1135626" cy="415674"/>
          </a:xfrm>
          <a:prstGeom prst="rect">
            <a:avLst/>
          </a:prstGeom>
          <a:noFill/>
        </p:spPr>
      </p:pic>
      <p:pic>
        <p:nvPicPr>
          <p:cNvPr id="5" name="Imagen 4" descr="Imagen que contiene Logotipo&#10;&#10;Descripción generada automáticamente">
            <a:extLst>
              <a:ext uri="{FF2B5EF4-FFF2-40B4-BE49-F238E27FC236}">
                <a16:creationId xmlns:a16="http://schemas.microsoft.com/office/drawing/2014/main" id="{9B3D71E0-6E7E-2B3F-3D9C-16638CB6757F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3276144" y="4597340"/>
            <a:ext cx="1735608" cy="472247"/>
          </a:xfrm>
          <a:prstGeom prst="rect">
            <a:avLst/>
          </a:prstGeom>
        </p:spPr>
      </p:pic>
      <p:pic>
        <p:nvPicPr>
          <p:cNvPr id="8" name="Imagen 7" descr="Forma&#10;&#10;Descripción generada automáticamente con confianza media">
            <a:extLst>
              <a:ext uri="{FF2B5EF4-FFF2-40B4-BE49-F238E27FC236}">
                <a16:creationId xmlns:a16="http://schemas.microsoft.com/office/drawing/2014/main" id="{D2E72708-41CE-C5AA-3806-8EF93744603D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5179275" y="4653912"/>
            <a:ext cx="411022" cy="415675"/>
          </a:xfrm>
          <a:prstGeom prst="rect">
            <a:avLst/>
          </a:prstGeom>
        </p:spPr>
      </p:pic>
      <p:pic>
        <p:nvPicPr>
          <p:cNvPr id="10" name="Imagen 9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9390B305-EF8F-951B-9943-39456C4135CA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253101" y="4698475"/>
            <a:ext cx="1735609" cy="404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72392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68" r:id="rId2"/>
    <p:sldLayoutId id="2147483672" r:id="rId3"/>
    <p:sldLayoutId id="2147483677" r:id="rId4"/>
    <p:sldLayoutId id="2147483685" r:id="rId5"/>
    <p:sldLayoutId id="2147483688" r:id="rId6"/>
    <p:sldLayoutId id="2147483689" r:id="rId7"/>
    <p:sldLayoutId id="2147483699" r:id="rId8"/>
    <p:sldLayoutId id="2147483700" r:id="rId9"/>
    <p:sldLayoutId id="2147483710" r:id="rId10"/>
    <p:sldLayoutId id="2147483711" r:id="rId11"/>
    <p:sldLayoutId id="2147483718" r:id="rId12"/>
  </p:sldLayoutIdLst>
  <mc:AlternateContent xmlns:mc="http://schemas.openxmlformats.org/markup-compatibility/2006" xmlns:p14="http://schemas.microsoft.com/office/powerpoint/2010/main">
    <mc:Choice Requires="p14">
      <p:transition spd="slow">
        <p:push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mbreyne@eurochile.cl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6" Type="http://schemas.openxmlformats.org/officeDocument/2006/relationships/hyperlink" Target="http://eurecat.org/" TargetMode="External"/><Relationship Id="rId5" Type="http://schemas.openxmlformats.org/officeDocument/2006/relationships/hyperlink" Target="mailto:cristian.riquelme@eurecat.org" TargetMode="External"/><Relationship Id="rId4" Type="http://schemas.openxmlformats.org/officeDocument/2006/relationships/hyperlink" Target="http://www.eurochile.cl/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10" Type="http://schemas.openxmlformats.org/officeDocument/2006/relationships/image" Target="../media/image5.png"/><Relationship Id="rId4" Type="http://schemas.openxmlformats.org/officeDocument/2006/relationships/image" Target="../media/image7.svg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3" Type="http://schemas.openxmlformats.org/officeDocument/2006/relationships/image" Target="../media/image1.png"/><Relationship Id="rId7" Type="http://schemas.openxmlformats.org/officeDocument/2006/relationships/image" Target="../media/image16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pexels.com/photo/santiago-chile-city-scape-downtown-912453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21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4" Type="http://schemas.openxmlformats.org/officeDocument/2006/relationships/image" Target="../media/image25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svg"/><Relationship Id="rId3" Type="http://schemas.openxmlformats.org/officeDocument/2006/relationships/image" Target="../media/image29.svg"/><Relationship Id="rId7" Type="http://schemas.openxmlformats.org/officeDocument/2006/relationships/image" Target="../media/image33.svg"/><Relationship Id="rId12" Type="http://schemas.openxmlformats.org/officeDocument/2006/relationships/image" Target="../media/image38.png"/><Relationship Id="rId17" Type="http://schemas.openxmlformats.org/officeDocument/2006/relationships/image" Target="../media/image43.svg"/><Relationship Id="rId2" Type="http://schemas.openxmlformats.org/officeDocument/2006/relationships/image" Target="../media/image28.png"/><Relationship Id="rId16" Type="http://schemas.openxmlformats.org/officeDocument/2006/relationships/image" Target="../media/image4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2.png"/><Relationship Id="rId11" Type="http://schemas.openxmlformats.org/officeDocument/2006/relationships/image" Target="../media/image37.svg"/><Relationship Id="rId5" Type="http://schemas.openxmlformats.org/officeDocument/2006/relationships/image" Target="../media/image31.svg"/><Relationship Id="rId15" Type="http://schemas.openxmlformats.org/officeDocument/2006/relationships/image" Target="../media/image41.sv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svg"/><Relationship Id="rId14" Type="http://schemas.openxmlformats.org/officeDocument/2006/relationships/image" Target="../media/image4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8B1196CC-D905-9DAC-9751-37238CFF1EB0}"/>
              </a:ext>
            </a:extLst>
          </p:cNvPr>
          <p:cNvSpPr/>
          <p:nvPr/>
        </p:nvSpPr>
        <p:spPr>
          <a:xfrm>
            <a:off x="0" y="4974114"/>
            <a:ext cx="9144000" cy="22831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6" name="Google Shape;46;p15"/>
          <p:cNvSpPr txBox="1">
            <a:spLocks noGrp="1"/>
          </p:cNvSpPr>
          <p:nvPr>
            <p:ph type="ctrTitle"/>
          </p:nvPr>
        </p:nvSpPr>
        <p:spPr>
          <a:xfrm>
            <a:off x="4827591" y="705224"/>
            <a:ext cx="3244200" cy="159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Construcción MiPymes Circulares</a:t>
            </a:r>
            <a:endParaRPr dirty="0"/>
          </a:p>
        </p:txBody>
      </p:sp>
      <p:sp>
        <p:nvSpPr>
          <p:cNvPr id="47" name="Google Shape;47;p15"/>
          <p:cNvSpPr txBox="1">
            <a:spLocks noGrp="1"/>
          </p:cNvSpPr>
          <p:nvPr>
            <p:ph type="subTitle" idx="1"/>
          </p:nvPr>
        </p:nvSpPr>
        <p:spPr>
          <a:xfrm>
            <a:off x="4775563" y="2699461"/>
            <a:ext cx="3244200" cy="37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Presentación de Proyecto</a:t>
            </a:r>
            <a:endParaRPr dirty="0"/>
          </a:p>
        </p:txBody>
      </p:sp>
      <p:grpSp>
        <p:nvGrpSpPr>
          <p:cNvPr id="48" name="Google Shape;48;p15"/>
          <p:cNvGrpSpPr/>
          <p:nvPr/>
        </p:nvGrpSpPr>
        <p:grpSpPr>
          <a:xfrm>
            <a:off x="-13378" y="-44819"/>
            <a:ext cx="4141259" cy="5278880"/>
            <a:chOff x="3282515" y="1242075"/>
            <a:chExt cx="2708830" cy="3452957"/>
          </a:xfrm>
        </p:grpSpPr>
        <p:sp>
          <p:nvSpPr>
            <p:cNvPr id="49" name="Google Shape;49;p15"/>
            <p:cNvSpPr/>
            <p:nvPr/>
          </p:nvSpPr>
          <p:spPr>
            <a:xfrm>
              <a:off x="4177189" y="1242075"/>
              <a:ext cx="789377" cy="3452749"/>
            </a:xfrm>
            <a:custGeom>
              <a:avLst/>
              <a:gdLst/>
              <a:ahLst/>
              <a:cxnLst/>
              <a:rect l="l" t="t" r="r" b="b"/>
              <a:pathLst>
                <a:path w="36728" h="160649" extrusionOk="0">
                  <a:moveTo>
                    <a:pt x="1" y="0"/>
                  </a:moveTo>
                  <a:lnTo>
                    <a:pt x="535" y="160649"/>
                  </a:lnTo>
                  <a:lnTo>
                    <a:pt x="36727" y="160649"/>
                  </a:lnTo>
                  <a:lnTo>
                    <a:pt x="3672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0" name="Google Shape;50;p15"/>
            <p:cNvGrpSpPr/>
            <p:nvPr/>
          </p:nvGrpSpPr>
          <p:grpSpPr>
            <a:xfrm>
              <a:off x="4244075" y="1307144"/>
              <a:ext cx="655611" cy="340820"/>
              <a:chOff x="4262387" y="1246144"/>
              <a:chExt cx="655611" cy="340820"/>
            </a:xfrm>
          </p:grpSpPr>
          <p:sp>
            <p:nvSpPr>
              <p:cNvPr id="51" name="Google Shape;51;p15"/>
              <p:cNvSpPr/>
              <p:nvPr/>
            </p:nvSpPr>
            <p:spPr>
              <a:xfrm>
                <a:off x="4262387" y="1246208"/>
                <a:ext cx="60600" cy="65763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19883" extrusionOk="0">
                    <a:moveTo>
                      <a:pt x="0" y="0"/>
                    </a:moveTo>
                    <a:lnTo>
                      <a:pt x="0" y="19883"/>
                    </a:lnTo>
                    <a:lnTo>
                      <a:pt x="18322" y="19883"/>
                    </a:lnTo>
                    <a:lnTo>
                      <a:pt x="1832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52;p15"/>
              <p:cNvSpPr/>
              <p:nvPr/>
            </p:nvSpPr>
            <p:spPr>
              <a:xfrm>
                <a:off x="4381398" y="1383705"/>
                <a:ext cx="60600" cy="65763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19883" extrusionOk="0">
                    <a:moveTo>
                      <a:pt x="0" y="0"/>
                    </a:moveTo>
                    <a:lnTo>
                      <a:pt x="0" y="19883"/>
                    </a:lnTo>
                    <a:lnTo>
                      <a:pt x="18322" y="19883"/>
                    </a:lnTo>
                    <a:lnTo>
                      <a:pt x="1832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53;p15"/>
              <p:cNvSpPr/>
              <p:nvPr/>
            </p:nvSpPr>
            <p:spPr>
              <a:xfrm>
                <a:off x="4262387" y="1383705"/>
                <a:ext cx="60600" cy="65763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19883" extrusionOk="0">
                    <a:moveTo>
                      <a:pt x="0" y="0"/>
                    </a:moveTo>
                    <a:lnTo>
                      <a:pt x="0" y="19883"/>
                    </a:lnTo>
                    <a:lnTo>
                      <a:pt x="18322" y="19883"/>
                    </a:lnTo>
                    <a:lnTo>
                      <a:pt x="1832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54;p15"/>
              <p:cNvSpPr/>
              <p:nvPr/>
            </p:nvSpPr>
            <p:spPr>
              <a:xfrm>
                <a:off x="4381398" y="1521201"/>
                <a:ext cx="60600" cy="65763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19883" extrusionOk="0">
                    <a:moveTo>
                      <a:pt x="0" y="0"/>
                    </a:moveTo>
                    <a:lnTo>
                      <a:pt x="0" y="19883"/>
                    </a:lnTo>
                    <a:lnTo>
                      <a:pt x="18322" y="19883"/>
                    </a:lnTo>
                    <a:lnTo>
                      <a:pt x="1832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55;p15"/>
              <p:cNvSpPr/>
              <p:nvPr/>
            </p:nvSpPr>
            <p:spPr>
              <a:xfrm>
                <a:off x="4262387" y="1521201"/>
                <a:ext cx="60600" cy="65763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19883" extrusionOk="0">
                    <a:moveTo>
                      <a:pt x="0" y="0"/>
                    </a:moveTo>
                    <a:lnTo>
                      <a:pt x="0" y="19883"/>
                    </a:lnTo>
                    <a:lnTo>
                      <a:pt x="18322" y="19883"/>
                    </a:lnTo>
                    <a:lnTo>
                      <a:pt x="1832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56;p15"/>
              <p:cNvSpPr/>
              <p:nvPr/>
            </p:nvSpPr>
            <p:spPr>
              <a:xfrm>
                <a:off x="4381262" y="1246144"/>
                <a:ext cx="60554" cy="65713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19883" extrusionOk="0">
                    <a:moveTo>
                      <a:pt x="0" y="0"/>
                    </a:moveTo>
                    <a:lnTo>
                      <a:pt x="0" y="19883"/>
                    </a:lnTo>
                    <a:lnTo>
                      <a:pt x="18322" y="19883"/>
                    </a:lnTo>
                    <a:lnTo>
                      <a:pt x="1832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57;p15"/>
              <p:cNvSpPr/>
              <p:nvPr/>
            </p:nvSpPr>
            <p:spPr>
              <a:xfrm>
                <a:off x="4500387" y="1246208"/>
                <a:ext cx="60600" cy="65763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19883" extrusionOk="0">
                    <a:moveTo>
                      <a:pt x="0" y="0"/>
                    </a:moveTo>
                    <a:lnTo>
                      <a:pt x="0" y="19883"/>
                    </a:lnTo>
                    <a:lnTo>
                      <a:pt x="18322" y="19883"/>
                    </a:lnTo>
                    <a:lnTo>
                      <a:pt x="1832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58;p15"/>
              <p:cNvSpPr/>
              <p:nvPr/>
            </p:nvSpPr>
            <p:spPr>
              <a:xfrm>
                <a:off x="4619398" y="1383705"/>
                <a:ext cx="60600" cy="65763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19883" extrusionOk="0">
                    <a:moveTo>
                      <a:pt x="0" y="0"/>
                    </a:moveTo>
                    <a:lnTo>
                      <a:pt x="0" y="19883"/>
                    </a:lnTo>
                    <a:lnTo>
                      <a:pt x="18322" y="19883"/>
                    </a:lnTo>
                    <a:lnTo>
                      <a:pt x="1832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59;p15"/>
              <p:cNvSpPr/>
              <p:nvPr/>
            </p:nvSpPr>
            <p:spPr>
              <a:xfrm>
                <a:off x="4500387" y="1383705"/>
                <a:ext cx="60600" cy="65763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19883" extrusionOk="0">
                    <a:moveTo>
                      <a:pt x="0" y="0"/>
                    </a:moveTo>
                    <a:lnTo>
                      <a:pt x="0" y="19883"/>
                    </a:lnTo>
                    <a:lnTo>
                      <a:pt x="18322" y="19883"/>
                    </a:lnTo>
                    <a:lnTo>
                      <a:pt x="1832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60;p15"/>
              <p:cNvSpPr/>
              <p:nvPr/>
            </p:nvSpPr>
            <p:spPr>
              <a:xfrm>
                <a:off x="4619398" y="1521201"/>
                <a:ext cx="60600" cy="65763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19883" extrusionOk="0">
                    <a:moveTo>
                      <a:pt x="0" y="0"/>
                    </a:moveTo>
                    <a:lnTo>
                      <a:pt x="0" y="19883"/>
                    </a:lnTo>
                    <a:lnTo>
                      <a:pt x="18322" y="19883"/>
                    </a:lnTo>
                    <a:lnTo>
                      <a:pt x="1832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61;p15"/>
              <p:cNvSpPr/>
              <p:nvPr/>
            </p:nvSpPr>
            <p:spPr>
              <a:xfrm>
                <a:off x="4500387" y="1521201"/>
                <a:ext cx="60600" cy="65763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19883" extrusionOk="0">
                    <a:moveTo>
                      <a:pt x="0" y="0"/>
                    </a:moveTo>
                    <a:lnTo>
                      <a:pt x="0" y="19883"/>
                    </a:lnTo>
                    <a:lnTo>
                      <a:pt x="18322" y="19883"/>
                    </a:lnTo>
                    <a:lnTo>
                      <a:pt x="1832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62;p15"/>
              <p:cNvSpPr/>
              <p:nvPr/>
            </p:nvSpPr>
            <p:spPr>
              <a:xfrm>
                <a:off x="4619262" y="1246144"/>
                <a:ext cx="60554" cy="65713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19883" extrusionOk="0">
                    <a:moveTo>
                      <a:pt x="0" y="0"/>
                    </a:moveTo>
                    <a:lnTo>
                      <a:pt x="0" y="19883"/>
                    </a:lnTo>
                    <a:lnTo>
                      <a:pt x="18322" y="19883"/>
                    </a:lnTo>
                    <a:lnTo>
                      <a:pt x="1832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63;p15"/>
              <p:cNvSpPr/>
              <p:nvPr/>
            </p:nvSpPr>
            <p:spPr>
              <a:xfrm>
                <a:off x="4738387" y="1246208"/>
                <a:ext cx="60600" cy="65763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19883" extrusionOk="0">
                    <a:moveTo>
                      <a:pt x="0" y="0"/>
                    </a:moveTo>
                    <a:lnTo>
                      <a:pt x="0" y="19883"/>
                    </a:lnTo>
                    <a:lnTo>
                      <a:pt x="18322" y="19883"/>
                    </a:lnTo>
                    <a:lnTo>
                      <a:pt x="1832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64;p15"/>
              <p:cNvSpPr/>
              <p:nvPr/>
            </p:nvSpPr>
            <p:spPr>
              <a:xfrm>
                <a:off x="4857398" y="1383705"/>
                <a:ext cx="60600" cy="65763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19883" extrusionOk="0">
                    <a:moveTo>
                      <a:pt x="0" y="0"/>
                    </a:moveTo>
                    <a:lnTo>
                      <a:pt x="0" y="19883"/>
                    </a:lnTo>
                    <a:lnTo>
                      <a:pt x="18322" y="19883"/>
                    </a:lnTo>
                    <a:lnTo>
                      <a:pt x="1832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65;p15"/>
              <p:cNvSpPr/>
              <p:nvPr/>
            </p:nvSpPr>
            <p:spPr>
              <a:xfrm>
                <a:off x="4738387" y="1383705"/>
                <a:ext cx="60600" cy="65763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19883" extrusionOk="0">
                    <a:moveTo>
                      <a:pt x="0" y="0"/>
                    </a:moveTo>
                    <a:lnTo>
                      <a:pt x="0" y="19883"/>
                    </a:lnTo>
                    <a:lnTo>
                      <a:pt x="18322" y="19883"/>
                    </a:lnTo>
                    <a:lnTo>
                      <a:pt x="1832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66;p15"/>
              <p:cNvSpPr/>
              <p:nvPr/>
            </p:nvSpPr>
            <p:spPr>
              <a:xfrm>
                <a:off x="4857398" y="1521201"/>
                <a:ext cx="60600" cy="65763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19883" extrusionOk="0">
                    <a:moveTo>
                      <a:pt x="0" y="0"/>
                    </a:moveTo>
                    <a:lnTo>
                      <a:pt x="0" y="19883"/>
                    </a:lnTo>
                    <a:lnTo>
                      <a:pt x="18322" y="19883"/>
                    </a:lnTo>
                    <a:lnTo>
                      <a:pt x="1832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67;p15"/>
              <p:cNvSpPr/>
              <p:nvPr/>
            </p:nvSpPr>
            <p:spPr>
              <a:xfrm>
                <a:off x="4738387" y="1521201"/>
                <a:ext cx="60600" cy="65763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19883" extrusionOk="0">
                    <a:moveTo>
                      <a:pt x="0" y="0"/>
                    </a:moveTo>
                    <a:lnTo>
                      <a:pt x="0" y="19883"/>
                    </a:lnTo>
                    <a:lnTo>
                      <a:pt x="18322" y="19883"/>
                    </a:lnTo>
                    <a:lnTo>
                      <a:pt x="1832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68;p15"/>
              <p:cNvSpPr/>
              <p:nvPr/>
            </p:nvSpPr>
            <p:spPr>
              <a:xfrm>
                <a:off x="4857262" y="1246144"/>
                <a:ext cx="60554" cy="65713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19883" extrusionOk="0">
                    <a:moveTo>
                      <a:pt x="0" y="0"/>
                    </a:moveTo>
                    <a:lnTo>
                      <a:pt x="0" y="19883"/>
                    </a:lnTo>
                    <a:lnTo>
                      <a:pt x="18322" y="19883"/>
                    </a:lnTo>
                    <a:lnTo>
                      <a:pt x="1832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9" name="Google Shape;69;p15"/>
            <p:cNvSpPr/>
            <p:nvPr/>
          </p:nvSpPr>
          <p:spPr>
            <a:xfrm>
              <a:off x="4026638" y="2053100"/>
              <a:ext cx="641676" cy="2641920"/>
            </a:xfrm>
            <a:custGeom>
              <a:avLst/>
              <a:gdLst/>
              <a:ahLst/>
              <a:cxnLst/>
              <a:rect l="l" t="t" r="r" b="b"/>
              <a:pathLst>
                <a:path w="51905" h="116551" extrusionOk="0">
                  <a:moveTo>
                    <a:pt x="1" y="1"/>
                  </a:moveTo>
                  <a:lnTo>
                    <a:pt x="2202" y="116551"/>
                  </a:lnTo>
                  <a:lnTo>
                    <a:pt x="51905" y="116551"/>
                  </a:lnTo>
                  <a:lnTo>
                    <a:pt x="5190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15"/>
            <p:cNvSpPr/>
            <p:nvPr/>
          </p:nvSpPr>
          <p:spPr>
            <a:xfrm>
              <a:off x="4026613" y="2039913"/>
              <a:ext cx="733200" cy="384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1" name="Google Shape;71;p15"/>
            <p:cNvGrpSpPr/>
            <p:nvPr/>
          </p:nvGrpSpPr>
          <p:grpSpPr>
            <a:xfrm>
              <a:off x="4167404" y="2222314"/>
              <a:ext cx="298600" cy="883532"/>
              <a:chOff x="4185716" y="2161314"/>
              <a:chExt cx="298600" cy="883532"/>
            </a:xfrm>
          </p:grpSpPr>
          <p:sp>
            <p:nvSpPr>
              <p:cNvPr id="72" name="Google Shape;72;p15"/>
              <p:cNvSpPr/>
              <p:nvPr/>
            </p:nvSpPr>
            <p:spPr>
              <a:xfrm>
                <a:off x="4304705" y="2436308"/>
                <a:ext cx="60600" cy="65763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19883" extrusionOk="0">
                    <a:moveTo>
                      <a:pt x="0" y="0"/>
                    </a:moveTo>
                    <a:lnTo>
                      <a:pt x="0" y="19883"/>
                    </a:lnTo>
                    <a:lnTo>
                      <a:pt x="18322" y="19883"/>
                    </a:lnTo>
                    <a:lnTo>
                      <a:pt x="1832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73;p15"/>
              <p:cNvSpPr/>
              <p:nvPr/>
            </p:nvSpPr>
            <p:spPr>
              <a:xfrm>
                <a:off x="4304705" y="2161314"/>
                <a:ext cx="60600" cy="65763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19883" extrusionOk="0">
                    <a:moveTo>
                      <a:pt x="0" y="0"/>
                    </a:moveTo>
                    <a:lnTo>
                      <a:pt x="0" y="19883"/>
                    </a:lnTo>
                    <a:lnTo>
                      <a:pt x="18322" y="19883"/>
                    </a:lnTo>
                    <a:lnTo>
                      <a:pt x="1832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74;p15"/>
              <p:cNvSpPr/>
              <p:nvPr/>
            </p:nvSpPr>
            <p:spPr>
              <a:xfrm>
                <a:off x="4423716" y="2298811"/>
                <a:ext cx="60600" cy="65763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19883" extrusionOk="0">
                    <a:moveTo>
                      <a:pt x="0" y="0"/>
                    </a:moveTo>
                    <a:lnTo>
                      <a:pt x="0" y="19883"/>
                    </a:lnTo>
                    <a:lnTo>
                      <a:pt x="18322" y="19883"/>
                    </a:lnTo>
                    <a:lnTo>
                      <a:pt x="1832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75;p15"/>
              <p:cNvSpPr/>
              <p:nvPr/>
            </p:nvSpPr>
            <p:spPr>
              <a:xfrm>
                <a:off x="4423716" y="2161314"/>
                <a:ext cx="60600" cy="65763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19883" extrusionOk="0">
                    <a:moveTo>
                      <a:pt x="0" y="0"/>
                    </a:moveTo>
                    <a:lnTo>
                      <a:pt x="0" y="19883"/>
                    </a:lnTo>
                    <a:lnTo>
                      <a:pt x="18322" y="19883"/>
                    </a:lnTo>
                    <a:lnTo>
                      <a:pt x="1832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76;p15"/>
              <p:cNvSpPr/>
              <p:nvPr/>
            </p:nvSpPr>
            <p:spPr>
              <a:xfrm>
                <a:off x="4304705" y="2298811"/>
                <a:ext cx="60600" cy="65763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19883" extrusionOk="0">
                    <a:moveTo>
                      <a:pt x="0" y="0"/>
                    </a:moveTo>
                    <a:lnTo>
                      <a:pt x="0" y="19883"/>
                    </a:lnTo>
                    <a:lnTo>
                      <a:pt x="18322" y="19883"/>
                    </a:lnTo>
                    <a:lnTo>
                      <a:pt x="1832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77;p15"/>
              <p:cNvSpPr/>
              <p:nvPr/>
            </p:nvSpPr>
            <p:spPr>
              <a:xfrm>
                <a:off x="4423716" y="2436308"/>
                <a:ext cx="60600" cy="65763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19883" extrusionOk="0">
                    <a:moveTo>
                      <a:pt x="0" y="0"/>
                    </a:moveTo>
                    <a:lnTo>
                      <a:pt x="0" y="19883"/>
                    </a:lnTo>
                    <a:lnTo>
                      <a:pt x="18322" y="19883"/>
                    </a:lnTo>
                    <a:lnTo>
                      <a:pt x="1832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78;p15"/>
              <p:cNvSpPr/>
              <p:nvPr/>
            </p:nvSpPr>
            <p:spPr>
              <a:xfrm>
                <a:off x="4423716" y="2573804"/>
                <a:ext cx="60600" cy="65763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19883" extrusionOk="0">
                    <a:moveTo>
                      <a:pt x="0" y="0"/>
                    </a:moveTo>
                    <a:lnTo>
                      <a:pt x="0" y="19883"/>
                    </a:lnTo>
                    <a:lnTo>
                      <a:pt x="18322" y="19883"/>
                    </a:lnTo>
                    <a:lnTo>
                      <a:pt x="1832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9;p15"/>
              <p:cNvSpPr/>
              <p:nvPr/>
            </p:nvSpPr>
            <p:spPr>
              <a:xfrm>
                <a:off x="4304705" y="2573804"/>
                <a:ext cx="60600" cy="65763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19883" extrusionOk="0">
                    <a:moveTo>
                      <a:pt x="0" y="0"/>
                    </a:moveTo>
                    <a:lnTo>
                      <a:pt x="0" y="19883"/>
                    </a:lnTo>
                    <a:lnTo>
                      <a:pt x="18322" y="19883"/>
                    </a:lnTo>
                    <a:lnTo>
                      <a:pt x="1832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80;p15"/>
              <p:cNvSpPr/>
              <p:nvPr/>
            </p:nvSpPr>
            <p:spPr>
              <a:xfrm>
                <a:off x="4185716" y="2298811"/>
                <a:ext cx="60600" cy="65763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19883" extrusionOk="0">
                    <a:moveTo>
                      <a:pt x="0" y="0"/>
                    </a:moveTo>
                    <a:lnTo>
                      <a:pt x="0" y="19883"/>
                    </a:lnTo>
                    <a:lnTo>
                      <a:pt x="18322" y="19883"/>
                    </a:lnTo>
                    <a:lnTo>
                      <a:pt x="1832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81;p15"/>
              <p:cNvSpPr/>
              <p:nvPr/>
            </p:nvSpPr>
            <p:spPr>
              <a:xfrm>
                <a:off x="4185716" y="2161314"/>
                <a:ext cx="60600" cy="65763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19883" extrusionOk="0">
                    <a:moveTo>
                      <a:pt x="0" y="0"/>
                    </a:moveTo>
                    <a:lnTo>
                      <a:pt x="0" y="19883"/>
                    </a:lnTo>
                    <a:lnTo>
                      <a:pt x="18322" y="19883"/>
                    </a:lnTo>
                    <a:lnTo>
                      <a:pt x="1832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82;p15"/>
              <p:cNvSpPr/>
              <p:nvPr/>
            </p:nvSpPr>
            <p:spPr>
              <a:xfrm>
                <a:off x="4185716" y="2436308"/>
                <a:ext cx="60600" cy="65763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19883" extrusionOk="0">
                    <a:moveTo>
                      <a:pt x="0" y="0"/>
                    </a:moveTo>
                    <a:lnTo>
                      <a:pt x="0" y="19883"/>
                    </a:lnTo>
                    <a:lnTo>
                      <a:pt x="18322" y="19883"/>
                    </a:lnTo>
                    <a:lnTo>
                      <a:pt x="1832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83;p15"/>
              <p:cNvSpPr/>
              <p:nvPr/>
            </p:nvSpPr>
            <p:spPr>
              <a:xfrm>
                <a:off x="4185716" y="2573804"/>
                <a:ext cx="60600" cy="65763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19883" extrusionOk="0">
                    <a:moveTo>
                      <a:pt x="0" y="0"/>
                    </a:moveTo>
                    <a:lnTo>
                      <a:pt x="0" y="19883"/>
                    </a:lnTo>
                    <a:lnTo>
                      <a:pt x="18322" y="19883"/>
                    </a:lnTo>
                    <a:lnTo>
                      <a:pt x="1832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84;p15"/>
              <p:cNvSpPr/>
              <p:nvPr/>
            </p:nvSpPr>
            <p:spPr>
              <a:xfrm>
                <a:off x="4304705" y="2979083"/>
                <a:ext cx="60600" cy="65763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19883" extrusionOk="0">
                    <a:moveTo>
                      <a:pt x="0" y="0"/>
                    </a:moveTo>
                    <a:lnTo>
                      <a:pt x="0" y="19883"/>
                    </a:lnTo>
                    <a:lnTo>
                      <a:pt x="18322" y="19883"/>
                    </a:lnTo>
                    <a:lnTo>
                      <a:pt x="1832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85;p15"/>
              <p:cNvSpPr/>
              <p:nvPr/>
            </p:nvSpPr>
            <p:spPr>
              <a:xfrm>
                <a:off x="4304705" y="2704089"/>
                <a:ext cx="60600" cy="65763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19883" extrusionOk="0">
                    <a:moveTo>
                      <a:pt x="0" y="0"/>
                    </a:moveTo>
                    <a:lnTo>
                      <a:pt x="0" y="19883"/>
                    </a:lnTo>
                    <a:lnTo>
                      <a:pt x="18322" y="19883"/>
                    </a:lnTo>
                    <a:lnTo>
                      <a:pt x="1832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86;p15"/>
              <p:cNvSpPr/>
              <p:nvPr/>
            </p:nvSpPr>
            <p:spPr>
              <a:xfrm>
                <a:off x="4423716" y="2841586"/>
                <a:ext cx="60600" cy="65763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19883" extrusionOk="0">
                    <a:moveTo>
                      <a:pt x="0" y="0"/>
                    </a:moveTo>
                    <a:lnTo>
                      <a:pt x="0" y="19883"/>
                    </a:lnTo>
                    <a:lnTo>
                      <a:pt x="18322" y="19883"/>
                    </a:lnTo>
                    <a:lnTo>
                      <a:pt x="1832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87;p15"/>
              <p:cNvSpPr/>
              <p:nvPr/>
            </p:nvSpPr>
            <p:spPr>
              <a:xfrm>
                <a:off x="4423716" y="2704089"/>
                <a:ext cx="60600" cy="65763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19883" extrusionOk="0">
                    <a:moveTo>
                      <a:pt x="0" y="0"/>
                    </a:moveTo>
                    <a:lnTo>
                      <a:pt x="0" y="19883"/>
                    </a:lnTo>
                    <a:lnTo>
                      <a:pt x="18322" y="19883"/>
                    </a:lnTo>
                    <a:lnTo>
                      <a:pt x="1832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88;p15"/>
              <p:cNvSpPr/>
              <p:nvPr/>
            </p:nvSpPr>
            <p:spPr>
              <a:xfrm>
                <a:off x="4304705" y="2841586"/>
                <a:ext cx="60600" cy="65763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19883" extrusionOk="0">
                    <a:moveTo>
                      <a:pt x="0" y="0"/>
                    </a:moveTo>
                    <a:lnTo>
                      <a:pt x="0" y="19883"/>
                    </a:lnTo>
                    <a:lnTo>
                      <a:pt x="18322" y="19883"/>
                    </a:lnTo>
                    <a:lnTo>
                      <a:pt x="1832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89;p15"/>
              <p:cNvSpPr/>
              <p:nvPr/>
            </p:nvSpPr>
            <p:spPr>
              <a:xfrm>
                <a:off x="4423716" y="2979083"/>
                <a:ext cx="60600" cy="65763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19883" extrusionOk="0">
                    <a:moveTo>
                      <a:pt x="0" y="0"/>
                    </a:moveTo>
                    <a:lnTo>
                      <a:pt x="0" y="19883"/>
                    </a:lnTo>
                    <a:lnTo>
                      <a:pt x="18322" y="19883"/>
                    </a:lnTo>
                    <a:lnTo>
                      <a:pt x="1832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90;p15"/>
              <p:cNvSpPr/>
              <p:nvPr/>
            </p:nvSpPr>
            <p:spPr>
              <a:xfrm>
                <a:off x="4185716" y="2841586"/>
                <a:ext cx="60600" cy="65763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19883" extrusionOk="0">
                    <a:moveTo>
                      <a:pt x="0" y="0"/>
                    </a:moveTo>
                    <a:lnTo>
                      <a:pt x="0" y="19883"/>
                    </a:lnTo>
                    <a:lnTo>
                      <a:pt x="18322" y="19883"/>
                    </a:lnTo>
                    <a:lnTo>
                      <a:pt x="1832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91;p15"/>
              <p:cNvSpPr/>
              <p:nvPr/>
            </p:nvSpPr>
            <p:spPr>
              <a:xfrm>
                <a:off x="4185716" y="2704089"/>
                <a:ext cx="60600" cy="65763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19883" extrusionOk="0">
                    <a:moveTo>
                      <a:pt x="0" y="0"/>
                    </a:moveTo>
                    <a:lnTo>
                      <a:pt x="0" y="19883"/>
                    </a:lnTo>
                    <a:lnTo>
                      <a:pt x="18322" y="19883"/>
                    </a:lnTo>
                    <a:lnTo>
                      <a:pt x="1832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92;p15"/>
              <p:cNvSpPr/>
              <p:nvPr/>
            </p:nvSpPr>
            <p:spPr>
              <a:xfrm>
                <a:off x="4185716" y="2979083"/>
                <a:ext cx="60600" cy="65763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19883" extrusionOk="0">
                    <a:moveTo>
                      <a:pt x="0" y="0"/>
                    </a:moveTo>
                    <a:lnTo>
                      <a:pt x="0" y="19883"/>
                    </a:lnTo>
                    <a:lnTo>
                      <a:pt x="18322" y="19883"/>
                    </a:lnTo>
                    <a:lnTo>
                      <a:pt x="1832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3" name="Google Shape;93;p15"/>
            <p:cNvSpPr/>
            <p:nvPr/>
          </p:nvSpPr>
          <p:spPr>
            <a:xfrm>
              <a:off x="3372124" y="4422269"/>
              <a:ext cx="35871" cy="250946"/>
            </a:xfrm>
            <a:custGeom>
              <a:avLst/>
              <a:gdLst/>
              <a:ahLst/>
              <a:cxnLst/>
              <a:rect l="l" t="t" r="r" b="b"/>
              <a:pathLst>
                <a:path w="1669" h="11676" extrusionOk="0">
                  <a:moveTo>
                    <a:pt x="1" y="0"/>
                  </a:moveTo>
                  <a:lnTo>
                    <a:pt x="1" y="11676"/>
                  </a:lnTo>
                  <a:lnTo>
                    <a:pt x="1669" y="11676"/>
                  </a:lnTo>
                  <a:lnTo>
                    <a:pt x="166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15"/>
            <p:cNvSpPr/>
            <p:nvPr/>
          </p:nvSpPr>
          <p:spPr>
            <a:xfrm>
              <a:off x="3282515" y="4350574"/>
              <a:ext cx="588939" cy="89645"/>
            </a:xfrm>
            <a:custGeom>
              <a:avLst/>
              <a:gdLst/>
              <a:ahLst/>
              <a:cxnLst/>
              <a:rect l="l" t="t" r="r" b="b"/>
              <a:pathLst>
                <a:path w="36694" h="4171" extrusionOk="0">
                  <a:moveTo>
                    <a:pt x="0" y="1"/>
                  </a:moveTo>
                  <a:lnTo>
                    <a:pt x="0" y="4170"/>
                  </a:lnTo>
                  <a:lnTo>
                    <a:pt x="36693" y="4170"/>
                  </a:lnTo>
                  <a:lnTo>
                    <a:pt x="3669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15"/>
            <p:cNvSpPr/>
            <p:nvPr/>
          </p:nvSpPr>
          <p:spPr>
            <a:xfrm>
              <a:off x="3479668" y="4422269"/>
              <a:ext cx="35871" cy="250946"/>
            </a:xfrm>
            <a:custGeom>
              <a:avLst/>
              <a:gdLst/>
              <a:ahLst/>
              <a:cxnLst/>
              <a:rect l="l" t="t" r="r" b="b"/>
              <a:pathLst>
                <a:path w="1669" h="11676" extrusionOk="0">
                  <a:moveTo>
                    <a:pt x="0" y="0"/>
                  </a:moveTo>
                  <a:lnTo>
                    <a:pt x="0" y="11676"/>
                  </a:lnTo>
                  <a:lnTo>
                    <a:pt x="1668" y="11676"/>
                  </a:lnTo>
                  <a:lnTo>
                    <a:pt x="166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15"/>
            <p:cNvSpPr/>
            <p:nvPr/>
          </p:nvSpPr>
          <p:spPr>
            <a:xfrm flipH="1">
              <a:off x="5812544" y="4117710"/>
              <a:ext cx="178801" cy="422602"/>
            </a:xfrm>
            <a:custGeom>
              <a:avLst/>
              <a:gdLst/>
              <a:ahLst/>
              <a:cxnLst/>
              <a:rect l="l" t="t" r="r" b="b"/>
              <a:pathLst>
                <a:path w="9174" h="21683" extrusionOk="0">
                  <a:moveTo>
                    <a:pt x="4570" y="0"/>
                  </a:moveTo>
                  <a:cubicBezTo>
                    <a:pt x="2035" y="0"/>
                    <a:pt x="0" y="2068"/>
                    <a:pt x="0" y="4604"/>
                  </a:cubicBezTo>
                  <a:lnTo>
                    <a:pt x="0" y="17113"/>
                  </a:lnTo>
                  <a:cubicBezTo>
                    <a:pt x="0" y="19614"/>
                    <a:pt x="2035" y="21683"/>
                    <a:pt x="4570" y="21683"/>
                  </a:cubicBezTo>
                  <a:cubicBezTo>
                    <a:pt x="7105" y="21683"/>
                    <a:pt x="9173" y="19614"/>
                    <a:pt x="9173" y="17113"/>
                  </a:cubicBezTo>
                  <a:lnTo>
                    <a:pt x="9173" y="4604"/>
                  </a:lnTo>
                  <a:cubicBezTo>
                    <a:pt x="9173" y="2068"/>
                    <a:pt x="7105" y="0"/>
                    <a:pt x="457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15"/>
            <p:cNvSpPr/>
            <p:nvPr/>
          </p:nvSpPr>
          <p:spPr>
            <a:xfrm flipH="1">
              <a:off x="5896087" y="4345888"/>
              <a:ext cx="16274" cy="349144"/>
            </a:xfrm>
            <a:custGeom>
              <a:avLst/>
              <a:gdLst/>
              <a:ahLst/>
              <a:cxnLst/>
              <a:rect l="l" t="t" r="r" b="b"/>
              <a:pathLst>
                <a:path w="835" h="17914" extrusionOk="0">
                  <a:moveTo>
                    <a:pt x="434" y="1"/>
                  </a:moveTo>
                  <a:cubicBezTo>
                    <a:pt x="200" y="1"/>
                    <a:pt x="0" y="168"/>
                    <a:pt x="0" y="401"/>
                  </a:cubicBezTo>
                  <a:lnTo>
                    <a:pt x="0" y="17514"/>
                  </a:lnTo>
                  <a:cubicBezTo>
                    <a:pt x="0" y="17714"/>
                    <a:pt x="200" y="17914"/>
                    <a:pt x="434" y="17914"/>
                  </a:cubicBezTo>
                  <a:cubicBezTo>
                    <a:pt x="634" y="17914"/>
                    <a:pt x="834" y="17714"/>
                    <a:pt x="834" y="17514"/>
                  </a:cubicBezTo>
                  <a:lnTo>
                    <a:pt x="834" y="401"/>
                  </a:lnTo>
                  <a:cubicBezTo>
                    <a:pt x="834" y="168"/>
                    <a:pt x="634" y="1"/>
                    <a:pt x="4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15"/>
            <p:cNvSpPr/>
            <p:nvPr/>
          </p:nvSpPr>
          <p:spPr>
            <a:xfrm flipH="1">
              <a:off x="5532995" y="3874571"/>
              <a:ext cx="251635" cy="594250"/>
            </a:xfrm>
            <a:custGeom>
              <a:avLst/>
              <a:gdLst/>
              <a:ahLst/>
              <a:cxnLst/>
              <a:rect l="l" t="t" r="r" b="b"/>
              <a:pathLst>
                <a:path w="12911" h="30490" extrusionOk="0">
                  <a:moveTo>
                    <a:pt x="6472" y="1"/>
                  </a:moveTo>
                  <a:cubicBezTo>
                    <a:pt x="2870" y="1"/>
                    <a:pt x="1" y="2869"/>
                    <a:pt x="1" y="6439"/>
                  </a:cubicBezTo>
                  <a:lnTo>
                    <a:pt x="1" y="24051"/>
                  </a:lnTo>
                  <a:cubicBezTo>
                    <a:pt x="1" y="27620"/>
                    <a:pt x="2870" y="30489"/>
                    <a:pt x="6472" y="30489"/>
                  </a:cubicBezTo>
                  <a:cubicBezTo>
                    <a:pt x="10041" y="30489"/>
                    <a:pt x="12910" y="27620"/>
                    <a:pt x="12910" y="24051"/>
                  </a:cubicBezTo>
                  <a:lnTo>
                    <a:pt x="12910" y="6439"/>
                  </a:lnTo>
                  <a:cubicBezTo>
                    <a:pt x="12910" y="2869"/>
                    <a:pt x="10041" y="1"/>
                    <a:pt x="64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15"/>
            <p:cNvSpPr/>
            <p:nvPr/>
          </p:nvSpPr>
          <p:spPr>
            <a:xfrm flipH="1">
              <a:off x="5647433" y="4197334"/>
              <a:ext cx="22764" cy="491518"/>
            </a:xfrm>
            <a:custGeom>
              <a:avLst/>
              <a:gdLst/>
              <a:ahLst/>
              <a:cxnLst/>
              <a:rect l="l" t="t" r="r" b="b"/>
              <a:pathLst>
                <a:path w="1168" h="25219" extrusionOk="0">
                  <a:moveTo>
                    <a:pt x="567" y="1"/>
                  </a:moveTo>
                  <a:cubicBezTo>
                    <a:pt x="234" y="1"/>
                    <a:pt x="0" y="268"/>
                    <a:pt x="0" y="601"/>
                  </a:cubicBezTo>
                  <a:lnTo>
                    <a:pt x="0" y="24619"/>
                  </a:lnTo>
                  <a:cubicBezTo>
                    <a:pt x="0" y="24952"/>
                    <a:pt x="234" y="25219"/>
                    <a:pt x="567" y="25219"/>
                  </a:cubicBezTo>
                  <a:cubicBezTo>
                    <a:pt x="901" y="25219"/>
                    <a:pt x="1168" y="24952"/>
                    <a:pt x="1168" y="24619"/>
                  </a:cubicBezTo>
                  <a:lnTo>
                    <a:pt x="1168" y="601"/>
                  </a:lnTo>
                  <a:cubicBezTo>
                    <a:pt x="1168" y="268"/>
                    <a:pt x="901" y="1"/>
                    <a:pt x="5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15"/>
            <p:cNvSpPr/>
            <p:nvPr/>
          </p:nvSpPr>
          <p:spPr>
            <a:xfrm>
              <a:off x="4560736" y="1719712"/>
              <a:ext cx="492900" cy="384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15"/>
            <p:cNvSpPr/>
            <p:nvPr/>
          </p:nvSpPr>
          <p:spPr>
            <a:xfrm>
              <a:off x="4560738" y="1758100"/>
              <a:ext cx="492815" cy="1922588"/>
            </a:xfrm>
            <a:custGeom>
              <a:avLst/>
              <a:gdLst/>
              <a:ahLst/>
              <a:cxnLst/>
              <a:rect l="l" t="t" r="r" b="b"/>
              <a:pathLst>
                <a:path w="9975" h="33358" extrusionOk="0">
                  <a:moveTo>
                    <a:pt x="1" y="0"/>
                  </a:moveTo>
                  <a:lnTo>
                    <a:pt x="1" y="33357"/>
                  </a:lnTo>
                  <a:lnTo>
                    <a:pt x="9975" y="33357"/>
                  </a:lnTo>
                  <a:lnTo>
                    <a:pt x="997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2" name="Google Shape;102;p15"/>
            <p:cNvGrpSpPr/>
            <p:nvPr/>
          </p:nvGrpSpPr>
          <p:grpSpPr>
            <a:xfrm>
              <a:off x="4717925" y="1888592"/>
              <a:ext cx="178536" cy="478317"/>
              <a:chOff x="4736238" y="1827592"/>
              <a:chExt cx="178536" cy="478317"/>
            </a:xfrm>
          </p:grpSpPr>
          <p:sp>
            <p:nvSpPr>
              <p:cNvPr id="103" name="Google Shape;103;p15"/>
              <p:cNvSpPr/>
              <p:nvPr/>
            </p:nvSpPr>
            <p:spPr>
              <a:xfrm>
                <a:off x="4736374" y="1965152"/>
                <a:ext cx="60600" cy="65763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19883" extrusionOk="0">
                    <a:moveTo>
                      <a:pt x="0" y="0"/>
                    </a:moveTo>
                    <a:lnTo>
                      <a:pt x="0" y="19883"/>
                    </a:lnTo>
                    <a:lnTo>
                      <a:pt x="18322" y="19883"/>
                    </a:lnTo>
                    <a:lnTo>
                      <a:pt x="1832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104;p15"/>
              <p:cNvSpPr/>
              <p:nvPr/>
            </p:nvSpPr>
            <p:spPr>
              <a:xfrm>
                <a:off x="4736361" y="2102649"/>
                <a:ext cx="60600" cy="65763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19883" extrusionOk="0">
                    <a:moveTo>
                      <a:pt x="0" y="0"/>
                    </a:moveTo>
                    <a:lnTo>
                      <a:pt x="0" y="19883"/>
                    </a:lnTo>
                    <a:lnTo>
                      <a:pt x="18322" y="19883"/>
                    </a:lnTo>
                    <a:lnTo>
                      <a:pt x="1832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105;p15"/>
              <p:cNvSpPr/>
              <p:nvPr/>
            </p:nvSpPr>
            <p:spPr>
              <a:xfrm>
                <a:off x="4736374" y="2240146"/>
                <a:ext cx="60600" cy="65763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19883" extrusionOk="0">
                    <a:moveTo>
                      <a:pt x="0" y="0"/>
                    </a:moveTo>
                    <a:lnTo>
                      <a:pt x="0" y="19883"/>
                    </a:lnTo>
                    <a:lnTo>
                      <a:pt x="18322" y="19883"/>
                    </a:lnTo>
                    <a:lnTo>
                      <a:pt x="1832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106;p15"/>
              <p:cNvSpPr/>
              <p:nvPr/>
            </p:nvSpPr>
            <p:spPr>
              <a:xfrm>
                <a:off x="4736238" y="1827592"/>
                <a:ext cx="60554" cy="65713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19883" extrusionOk="0">
                    <a:moveTo>
                      <a:pt x="0" y="0"/>
                    </a:moveTo>
                    <a:lnTo>
                      <a:pt x="0" y="19883"/>
                    </a:lnTo>
                    <a:lnTo>
                      <a:pt x="18322" y="19883"/>
                    </a:lnTo>
                    <a:lnTo>
                      <a:pt x="1832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107;p15"/>
              <p:cNvSpPr/>
              <p:nvPr/>
            </p:nvSpPr>
            <p:spPr>
              <a:xfrm>
                <a:off x="4854174" y="1965152"/>
                <a:ext cx="60600" cy="65763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19883" extrusionOk="0">
                    <a:moveTo>
                      <a:pt x="0" y="0"/>
                    </a:moveTo>
                    <a:lnTo>
                      <a:pt x="0" y="19883"/>
                    </a:lnTo>
                    <a:lnTo>
                      <a:pt x="18322" y="19883"/>
                    </a:lnTo>
                    <a:lnTo>
                      <a:pt x="1832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108;p15"/>
              <p:cNvSpPr/>
              <p:nvPr/>
            </p:nvSpPr>
            <p:spPr>
              <a:xfrm>
                <a:off x="4854174" y="2102649"/>
                <a:ext cx="60600" cy="65763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19883" extrusionOk="0">
                    <a:moveTo>
                      <a:pt x="0" y="0"/>
                    </a:moveTo>
                    <a:lnTo>
                      <a:pt x="0" y="19883"/>
                    </a:lnTo>
                    <a:lnTo>
                      <a:pt x="18322" y="19883"/>
                    </a:lnTo>
                    <a:lnTo>
                      <a:pt x="1832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109;p15"/>
              <p:cNvSpPr/>
              <p:nvPr/>
            </p:nvSpPr>
            <p:spPr>
              <a:xfrm>
                <a:off x="4854174" y="2240146"/>
                <a:ext cx="60600" cy="65763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19883" extrusionOk="0">
                    <a:moveTo>
                      <a:pt x="0" y="0"/>
                    </a:moveTo>
                    <a:lnTo>
                      <a:pt x="0" y="19883"/>
                    </a:lnTo>
                    <a:lnTo>
                      <a:pt x="18322" y="19883"/>
                    </a:lnTo>
                    <a:lnTo>
                      <a:pt x="1832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110;p15"/>
              <p:cNvSpPr/>
              <p:nvPr/>
            </p:nvSpPr>
            <p:spPr>
              <a:xfrm>
                <a:off x="4854038" y="1827592"/>
                <a:ext cx="60554" cy="65713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19883" extrusionOk="0">
                    <a:moveTo>
                      <a:pt x="0" y="0"/>
                    </a:moveTo>
                    <a:lnTo>
                      <a:pt x="0" y="19883"/>
                    </a:lnTo>
                    <a:lnTo>
                      <a:pt x="18322" y="19883"/>
                    </a:lnTo>
                    <a:lnTo>
                      <a:pt x="1832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11" name="Google Shape;111;p15"/>
            <p:cNvSpPr/>
            <p:nvPr/>
          </p:nvSpPr>
          <p:spPr>
            <a:xfrm>
              <a:off x="3679688" y="3244002"/>
              <a:ext cx="453171" cy="1450151"/>
            </a:xfrm>
            <a:custGeom>
              <a:avLst/>
              <a:gdLst/>
              <a:ahLst/>
              <a:cxnLst/>
              <a:rect l="l" t="t" r="r" b="b"/>
              <a:pathLst>
                <a:path w="81726" h="57409" extrusionOk="0">
                  <a:moveTo>
                    <a:pt x="0" y="0"/>
                  </a:moveTo>
                  <a:lnTo>
                    <a:pt x="0" y="57408"/>
                  </a:lnTo>
                  <a:lnTo>
                    <a:pt x="81725" y="57408"/>
                  </a:lnTo>
                  <a:lnTo>
                    <a:pt x="8172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2" name="Google Shape;112;p15"/>
            <p:cNvGrpSpPr/>
            <p:nvPr/>
          </p:nvGrpSpPr>
          <p:grpSpPr>
            <a:xfrm>
              <a:off x="3816468" y="3352664"/>
              <a:ext cx="179611" cy="1019478"/>
              <a:chOff x="3834780" y="3291664"/>
              <a:chExt cx="179611" cy="1019478"/>
            </a:xfrm>
          </p:grpSpPr>
          <p:sp>
            <p:nvSpPr>
              <p:cNvPr id="113" name="Google Shape;113;p15"/>
              <p:cNvSpPr/>
              <p:nvPr/>
            </p:nvSpPr>
            <p:spPr>
              <a:xfrm>
                <a:off x="3834780" y="3566658"/>
                <a:ext cx="60600" cy="65763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19883" extrusionOk="0">
                    <a:moveTo>
                      <a:pt x="0" y="0"/>
                    </a:moveTo>
                    <a:lnTo>
                      <a:pt x="0" y="19883"/>
                    </a:lnTo>
                    <a:lnTo>
                      <a:pt x="18322" y="19883"/>
                    </a:lnTo>
                    <a:lnTo>
                      <a:pt x="1832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114;p15"/>
              <p:cNvSpPr/>
              <p:nvPr/>
            </p:nvSpPr>
            <p:spPr>
              <a:xfrm>
                <a:off x="3834780" y="3291664"/>
                <a:ext cx="60600" cy="65763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19883" extrusionOk="0">
                    <a:moveTo>
                      <a:pt x="0" y="0"/>
                    </a:moveTo>
                    <a:lnTo>
                      <a:pt x="0" y="19883"/>
                    </a:lnTo>
                    <a:lnTo>
                      <a:pt x="18322" y="19883"/>
                    </a:lnTo>
                    <a:lnTo>
                      <a:pt x="1832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115;p15"/>
              <p:cNvSpPr/>
              <p:nvPr/>
            </p:nvSpPr>
            <p:spPr>
              <a:xfrm>
                <a:off x="3953791" y="3429161"/>
                <a:ext cx="60600" cy="65763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19883" extrusionOk="0">
                    <a:moveTo>
                      <a:pt x="0" y="0"/>
                    </a:moveTo>
                    <a:lnTo>
                      <a:pt x="0" y="19883"/>
                    </a:lnTo>
                    <a:lnTo>
                      <a:pt x="18322" y="19883"/>
                    </a:lnTo>
                    <a:lnTo>
                      <a:pt x="1832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116;p15"/>
              <p:cNvSpPr/>
              <p:nvPr/>
            </p:nvSpPr>
            <p:spPr>
              <a:xfrm>
                <a:off x="3953791" y="3291664"/>
                <a:ext cx="60600" cy="65763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19883" extrusionOk="0">
                    <a:moveTo>
                      <a:pt x="0" y="0"/>
                    </a:moveTo>
                    <a:lnTo>
                      <a:pt x="0" y="19883"/>
                    </a:lnTo>
                    <a:lnTo>
                      <a:pt x="18322" y="19883"/>
                    </a:lnTo>
                    <a:lnTo>
                      <a:pt x="1832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117;p15"/>
              <p:cNvSpPr/>
              <p:nvPr/>
            </p:nvSpPr>
            <p:spPr>
              <a:xfrm>
                <a:off x="3834780" y="3429161"/>
                <a:ext cx="60600" cy="65763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19883" extrusionOk="0">
                    <a:moveTo>
                      <a:pt x="0" y="0"/>
                    </a:moveTo>
                    <a:lnTo>
                      <a:pt x="0" y="19883"/>
                    </a:lnTo>
                    <a:lnTo>
                      <a:pt x="18322" y="19883"/>
                    </a:lnTo>
                    <a:lnTo>
                      <a:pt x="1832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118;p15"/>
              <p:cNvSpPr/>
              <p:nvPr/>
            </p:nvSpPr>
            <p:spPr>
              <a:xfrm>
                <a:off x="3953791" y="3566658"/>
                <a:ext cx="60600" cy="65763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19883" extrusionOk="0">
                    <a:moveTo>
                      <a:pt x="0" y="0"/>
                    </a:moveTo>
                    <a:lnTo>
                      <a:pt x="0" y="19883"/>
                    </a:lnTo>
                    <a:lnTo>
                      <a:pt x="18322" y="19883"/>
                    </a:lnTo>
                    <a:lnTo>
                      <a:pt x="1832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119;p15"/>
              <p:cNvSpPr/>
              <p:nvPr/>
            </p:nvSpPr>
            <p:spPr>
              <a:xfrm>
                <a:off x="3953791" y="3704154"/>
                <a:ext cx="60600" cy="65763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19883" extrusionOk="0">
                    <a:moveTo>
                      <a:pt x="0" y="0"/>
                    </a:moveTo>
                    <a:lnTo>
                      <a:pt x="0" y="19883"/>
                    </a:lnTo>
                    <a:lnTo>
                      <a:pt x="18322" y="19883"/>
                    </a:lnTo>
                    <a:lnTo>
                      <a:pt x="1832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20;p15"/>
              <p:cNvSpPr/>
              <p:nvPr/>
            </p:nvSpPr>
            <p:spPr>
              <a:xfrm>
                <a:off x="3834780" y="3704154"/>
                <a:ext cx="60600" cy="65763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19883" extrusionOk="0">
                    <a:moveTo>
                      <a:pt x="0" y="0"/>
                    </a:moveTo>
                    <a:lnTo>
                      <a:pt x="0" y="19883"/>
                    </a:lnTo>
                    <a:lnTo>
                      <a:pt x="18322" y="19883"/>
                    </a:lnTo>
                    <a:lnTo>
                      <a:pt x="1832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121;p15"/>
              <p:cNvSpPr/>
              <p:nvPr/>
            </p:nvSpPr>
            <p:spPr>
              <a:xfrm>
                <a:off x="3834780" y="4107883"/>
                <a:ext cx="60600" cy="65763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19883" extrusionOk="0">
                    <a:moveTo>
                      <a:pt x="0" y="0"/>
                    </a:moveTo>
                    <a:lnTo>
                      <a:pt x="0" y="19883"/>
                    </a:lnTo>
                    <a:lnTo>
                      <a:pt x="18322" y="19883"/>
                    </a:lnTo>
                    <a:lnTo>
                      <a:pt x="1832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122;p15"/>
              <p:cNvSpPr/>
              <p:nvPr/>
            </p:nvSpPr>
            <p:spPr>
              <a:xfrm>
                <a:off x="3834780" y="3832889"/>
                <a:ext cx="60600" cy="65763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19883" extrusionOk="0">
                    <a:moveTo>
                      <a:pt x="0" y="0"/>
                    </a:moveTo>
                    <a:lnTo>
                      <a:pt x="0" y="19883"/>
                    </a:lnTo>
                    <a:lnTo>
                      <a:pt x="18322" y="19883"/>
                    </a:lnTo>
                    <a:lnTo>
                      <a:pt x="1832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123;p15"/>
              <p:cNvSpPr/>
              <p:nvPr/>
            </p:nvSpPr>
            <p:spPr>
              <a:xfrm>
                <a:off x="3953791" y="3970386"/>
                <a:ext cx="60600" cy="65763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19883" extrusionOk="0">
                    <a:moveTo>
                      <a:pt x="0" y="0"/>
                    </a:moveTo>
                    <a:lnTo>
                      <a:pt x="0" y="19883"/>
                    </a:lnTo>
                    <a:lnTo>
                      <a:pt x="18322" y="19883"/>
                    </a:lnTo>
                    <a:lnTo>
                      <a:pt x="1832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124;p15"/>
              <p:cNvSpPr/>
              <p:nvPr/>
            </p:nvSpPr>
            <p:spPr>
              <a:xfrm>
                <a:off x="3953791" y="3832889"/>
                <a:ext cx="60600" cy="65763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19883" extrusionOk="0">
                    <a:moveTo>
                      <a:pt x="0" y="0"/>
                    </a:moveTo>
                    <a:lnTo>
                      <a:pt x="0" y="19883"/>
                    </a:lnTo>
                    <a:lnTo>
                      <a:pt x="18322" y="19883"/>
                    </a:lnTo>
                    <a:lnTo>
                      <a:pt x="1832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125;p15"/>
              <p:cNvSpPr/>
              <p:nvPr/>
            </p:nvSpPr>
            <p:spPr>
              <a:xfrm>
                <a:off x="3834780" y="3970386"/>
                <a:ext cx="60600" cy="65763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19883" extrusionOk="0">
                    <a:moveTo>
                      <a:pt x="0" y="0"/>
                    </a:moveTo>
                    <a:lnTo>
                      <a:pt x="0" y="19883"/>
                    </a:lnTo>
                    <a:lnTo>
                      <a:pt x="18322" y="19883"/>
                    </a:lnTo>
                    <a:lnTo>
                      <a:pt x="1832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126;p15"/>
              <p:cNvSpPr/>
              <p:nvPr/>
            </p:nvSpPr>
            <p:spPr>
              <a:xfrm>
                <a:off x="3953791" y="4107883"/>
                <a:ext cx="60600" cy="65763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19883" extrusionOk="0">
                    <a:moveTo>
                      <a:pt x="0" y="0"/>
                    </a:moveTo>
                    <a:lnTo>
                      <a:pt x="0" y="19883"/>
                    </a:lnTo>
                    <a:lnTo>
                      <a:pt x="18322" y="19883"/>
                    </a:lnTo>
                    <a:lnTo>
                      <a:pt x="1832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127;p15"/>
              <p:cNvSpPr/>
              <p:nvPr/>
            </p:nvSpPr>
            <p:spPr>
              <a:xfrm>
                <a:off x="3953791" y="4245379"/>
                <a:ext cx="60600" cy="65763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19883" extrusionOk="0">
                    <a:moveTo>
                      <a:pt x="0" y="0"/>
                    </a:moveTo>
                    <a:lnTo>
                      <a:pt x="0" y="19883"/>
                    </a:lnTo>
                    <a:lnTo>
                      <a:pt x="18322" y="19883"/>
                    </a:lnTo>
                    <a:lnTo>
                      <a:pt x="1832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128;p15"/>
              <p:cNvSpPr/>
              <p:nvPr/>
            </p:nvSpPr>
            <p:spPr>
              <a:xfrm>
                <a:off x="3834780" y="4245379"/>
                <a:ext cx="60600" cy="65763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19883" extrusionOk="0">
                    <a:moveTo>
                      <a:pt x="0" y="0"/>
                    </a:moveTo>
                    <a:lnTo>
                      <a:pt x="0" y="19883"/>
                    </a:lnTo>
                    <a:lnTo>
                      <a:pt x="18322" y="19883"/>
                    </a:lnTo>
                    <a:lnTo>
                      <a:pt x="1832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9" name="Google Shape;129;p15"/>
            <p:cNvSpPr/>
            <p:nvPr/>
          </p:nvSpPr>
          <p:spPr>
            <a:xfrm>
              <a:off x="4759691" y="2531050"/>
              <a:ext cx="521896" cy="2142068"/>
            </a:xfrm>
            <a:custGeom>
              <a:avLst/>
              <a:gdLst/>
              <a:ahLst/>
              <a:cxnLst/>
              <a:rect l="l" t="t" r="r" b="b"/>
              <a:pathLst>
                <a:path w="16046" h="93868" extrusionOk="0">
                  <a:moveTo>
                    <a:pt x="1" y="0"/>
                  </a:moveTo>
                  <a:lnTo>
                    <a:pt x="1" y="93868"/>
                  </a:lnTo>
                  <a:lnTo>
                    <a:pt x="16046" y="93868"/>
                  </a:lnTo>
                  <a:lnTo>
                    <a:pt x="1604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15"/>
            <p:cNvSpPr/>
            <p:nvPr/>
          </p:nvSpPr>
          <p:spPr>
            <a:xfrm>
              <a:off x="4759694" y="2510475"/>
              <a:ext cx="530700" cy="384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1" name="Google Shape;131;p15"/>
            <p:cNvGrpSpPr/>
            <p:nvPr/>
          </p:nvGrpSpPr>
          <p:grpSpPr>
            <a:xfrm>
              <a:off x="4875741" y="2619827"/>
              <a:ext cx="298600" cy="478253"/>
              <a:chOff x="4946354" y="2558827"/>
              <a:chExt cx="298600" cy="478253"/>
            </a:xfrm>
          </p:grpSpPr>
          <p:sp>
            <p:nvSpPr>
              <p:cNvPr id="132" name="Google Shape;132;p15"/>
              <p:cNvSpPr/>
              <p:nvPr/>
            </p:nvSpPr>
            <p:spPr>
              <a:xfrm>
                <a:off x="5065343" y="2833820"/>
                <a:ext cx="60600" cy="65763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19883" extrusionOk="0">
                    <a:moveTo>
                      <a:pt x="0" y="0"/>
                    </a:moveTo>
                    <a:lnTo>
                      <a:pt x="0" y="19883"/>
                    </a:lnTo>
                    <a:lnTo>
                      <a:pt x="18322" y="19883"/>
                    </a:lnTo>
                    <a:lnTo>
                      <a:pt x="1832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133;p15"/>
              <p:cNvSpPr/>
              <p:nvPr/>
            </p:nvSpPr>
            <p:spPr>
              <a:xfrm>
                <a:off x="5065343" y="2558827"/>
                <a:ext cx="60600" cy="65763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19883" extrusionOk="0">
                    <a:moveTo>
                      <a:pt x="0" y="0"/>
                    </a:moveTo>
                    <a:lnTo>
                      <a:pt x="0" y="19883"/>
                    </a:lnTo>
                    <a:lnTo>
                      <a:pt x="18322" y="19883"/>
                    </a:lnTo>
                    <a:lnTo>
                      <a:pt x="1832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" name="Google Shape;134;p15"/>
              <p:cNvSpPr/>
              <p:nvPr/>
            </p:nvSpPr>
            <p:spPr>
              <a:xfrm>
                <a:off x="5184354" y="2696323"/>
                <a:ext cx="60600" cy="65763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19883" extrusionOk="0">
                    <a:moveTo>
                      <a:pt x="0" y="0"/>
                    </a:moveTo>
                    <a:lnTo>
                      <a:pt x="0" y="19883"/>
                    </a:lnTo>
                    <a:lnTo>
                      <a:pt x="18322" y="19883"/>
                    </a:lnTo>
                    <a:lnTo>
                      <a:pt x="1832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" name="Google Shape;135;p15"/>
              <p:cNvSpPr/>
              <p:nvPr/>
            </p:nvSpPr>
            <p:spPr>
              <a:xfrm>
                <a:off x="5184354" y="2558827"/>
                <a:ext cx="60600" cy="65763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19883" extrusionOk="0">
                    <a:moveTo>
                      <a:pt x="0" y="0"/>
                    </a:moveTo>
                    <a:lnTo>
                      <a:pt x="0" y="19883"/>
                    </a:lnTo>
                    <a:lnTo>
                      <a:pt x="18322" y="19883"/>
                    </a:lnTo>
                    <a:lnTo>
                      <a:pt x="1832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" name="Google Shape;136;p15"/>
              <p:cNvSpPr/>
              <p:nvPr/>
            </p:nvSpPr>
            <p:spPr>
              <a:xfrm>
                <a:off x="5065343" y="2696323"/>
                <a:ext cx="60600" cy="65763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19883" extrusionOk="0">
                    <a:moveTo>
                      <a:pt x="0" y="0"/>
                    </a:moveTo>
                    <a:lnTo>
                      <a:pt x="0" y="19883"/>
                    </a:lnTo>
                    <a:lnTo>
                      <a:pt x="18322" y="19883"/>
                    </a:lnTo>
                    <a:lnTo>
                      <a:pt x="1832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137;p15"/>
              <p:cNvSpPr/>
              <p:nvPr/>
            </p:nvSpPr>
            <p:spPr>
              <a:xfrm>
                <a:off x="5184354" y="2833820"/>
                <a:ext cx="60600" cy="65763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19883" extrusionOk="0">
                    <a:moveTo>
                      <a:pt x="0" y="0"/>
                    </a:moveTo>
                    <a:lnTo>
                      <a:pt x="0" y="19883"/>
                    </a:lnTo>
                    <a:lnTo>
                      <a:pt x="18322" y="19883"/>
                    </a:lnTo>
                    <a:lnTo>
                      <a:pt x="1832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138;p15"/>
              <p:cNvSpPr/>
              <p:nvPr/>
            </p:nvSpPr>
            <p:spPr>
              <a:xfrm>
                <a:off x="5184354" y="2971317"/>
                <a:ext cx="60600" cy="65763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19883" extrusionOk="0">
                    <a:moveTo>
                      <a:pt x="0" y="0"/>
                    </a:moveTo>
                    <a:lnTo>
                      <a:pt x="0" y="19883"/>
                    </a:lnTo>
                    <a:lnTo>
                      <a:pt x="18322" y="19883"/>
                    </a:lnTo>
                    <a:lnTo>
                      <a:pt x="1832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139;p15"/>
              <p:cNvSpPr/>
              <p:nvPr/>
            </p:nvSpPr>
            <p:spPr>
              <a:xfrm>
                <a:off x="5065343" y="2971317"/>
                <a:ext cx="60600" cy="65763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19883" extrusionOk="0">
                    <a:moveTo>
                      <a:pt x="0" y="0"/>
                    </a:moveTo>
                    <a:lnTo>
                      <a:pt x="0" y="19883"/>
                    </a:lnTo>
                    <a:lnTo>
                      <a:pt x="18322" y="19883"/>
                    </a:lnTo>
                    <a:lnTo>
                      <a:pt x="1832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140;p15"/>
              <p:cNvSpPr/>
              <p:nvPr/>
            </p:nvSpPr>
            <p:spPr>
              <a:xfrm>
                <a:off x="4946354" y="2696323"/>
                <a:ext cx="60600" cy="65763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19883" extrusionOk="0">
                    <a:moveTo>
                      <a:pt x="0" y="0"/>
                    </a:moveTo>
                    <a:lnTo>
                      <a:pt x="0" y="19883"/>
                    </a:lnTo>
                    <a:lnTo>
                      <a:pt x="18322" y="19883"/>
                    </a:lnTo>
                    <a:lnTo>
                      <a:pt x="1832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141;p15"/>
              <p:cNvSpPr/>
              <p:nvPr/>
            </p:nvSpPr>
            <p:spPr>
              <a:xfrm>
                <a:off x="4946354" y="2558827"/>
                <a:ext cx="60600" cy="65763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19883" extrusionOk="0">
                    <a:moveTo>
                      <a:pt x="0" y="0"/>
                    </a:moveTo>
                    <a:lnTo>
                      <a:pt x="0" y="19883"/>
                    </a:lnTo>
                    <a:lnTo>
                      <a:pt x="18322" y="19883"/>
                    </a:lnTo>
                    <a:lnTo>
                      <a:pt x="1832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142;p15"/>
              <p:cNvSpPr/>
              <p:nvPr/>
            </p:nvSpPr>
            <p:spPr>
              <a:xfrm>
                <a:off x="4946354" y="2833820"/>
                <a:ext cx="60600" cy="65763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19883" extrusionOk="0">
                    <a:moveTo>
                      <a:pt x="0" y="0"/>
                    </a:moveTo>
                    <a:lnTo>
                      <a:pt x="0" y="19883"/>
                    </a:lnTo>
                    <a:lnTo>
                      <a:pt x="18322" y="19883"/>
                    </a:lnTo>
                    <a:lnTo>
                      <a:pt x="1832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143;p15"/>
              <p:cNvSpPr/>
              <p:nvPr/>
            </p:nvSpPr>
            <p:spPr>
              <a:xfrm>
                <a:off x="4946354" y="2971317"/>
                <a:ext cx="60600" cy="65763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19883" extrusionOk="0">
                    <a:moveTo>
                      <a:pt x="0" y="0"/>
                    </a:moveTo>
                    <a:lnTo>
                      <a:pt x="0" y="19883"/>
                    </a:lnTo>
                    <a:lnTo>
                      <a:pt x="18322" y="19883"/>
                    </a:lnTo>
                    <a:lnTo>
                      <a:pt x="1832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4" name="Google Shape;144;p15"/>
            <p:cNvSpPr/>
            <p:nvPr/>
          </p:nvSpPr>
          <p:spPr>
            <a:xfrm>
              <a:off x="4835761" y="3460250"/>
              <a:ext cx="620505" cy="1233863"/>
            </a:xfrm>
            <a:custGeom>
              <a:avLst/>
              <a:gdLst/>
              <a:ahLst/>
              <a:cxnLst/>
              <a:rect l="l" t="t" r="r" b="b"/>
              <a:pathLst>
                <a:path w="81726" h="57409" extrusionOk="0">
                  <a:moveTo>
                    <a:pt x="0" y="0"/>
                  </a:moveTo>
                  <a:lnTo>
                    <a:pt x="0" y="57408"/>
                  </a:lnTo>
                  <a:lnTo>
                    <a:pt x="81725" y="57408"/>
                  </a:lnTo>
                  <a:lnTo>
                    <a:pt x="8172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15"/>
            <p:cNvSpPr/>
            <p:nvPr/>
          </p:nvSpPr>
          <p:spPr>
            <a:xfrm>
              <a:off x="4835763" y="3458600"/>
              <a:ext cx="621300" cy="384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6" name="Google Shape;146;p15"/>
            <p:cNvGrpSpPr/>
            <p:nvPr/>
          </p:nvGrpSpPr>
          <p:grpSpPr>
            <a:xfrm>
              <a:off x="4953297" y="3578279"/>
              <a:ext cx="415238" cy="478317"/>
              <a:chOff x="4987134" y="3516054"/>
              <a:chExt cx="415238" cy="478317"/>
            </a:xfrm>
          </p:grpSpPr>
          <p:sp>
            <p:nvSpPr>
              <p:cNvPr id="147" name="Google Shape;147;p15"/>
              <p:cNvSpPr/>
              <p:nvPr/>
            </p:nvSpPr>
            <p:spPr>
              <a:xfrm>
                <a:off x="4987270" y="3653615"/>
                <a:ext cx="60600" cy="65763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19883" extrusionOk="0">
                    <a:moveTo>
                      <a:pt x="0" y="0"/>
                    </a:moveTo>
                    <a:lnTo>
                      <a:pt x="0" y="19883"/>
                    </a:lnTo>
                    <a:lnTo>
                      <a:pt x="18322" y="19883"/>
                    </a:lnTo>
                    <a:lnTo>
                      <a:pt x="1832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148;p15"/>
              <p:cNvSpPr/>
              <p:nvPr/>
            </p:nvSpPr>
            <p:spPr>
              <a:xfrm>
                <a:off x="4987270" y="3791112"/>
                <a:ext cx="60600" cy="65763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19883" extrusionOk="0">
                    <a:moveTo>
                      <a:pt x="0" y="0"/>
                    </a:moveTo>
                    <a:lnTo>
                      <a:pt x="0" y="19883"/>
                    </a:lnTo>
                    <a:lnTo>
                      <a:pt x="18322" y="19883"/>
                    </a:lnTo>
                    <a:lnTo>
                      <a:pt x="1832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149;p15"/>
              <p:cNvSpPr/>
              <p:nvPr/>
            </p:nvSpPr>
            <p:spPr>
              <a:xfrm>
                <a:off x="4987270" y="3928608"/>
                <a:ext cx="60600" cy="65763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19883" extrusionOk="0">
                    <a:moveTo>
                      <a:pt x="0" y="0"/>
                    </a:moveTo>
                    <a:lnTo>
                      <a:pt x="0" y="19883"/>
                    </a:lnTo>
                    <a:lnTo>
                      <a:pt x="18322" y="19883"/>
                    </a:lnTo>
                    <a:lnTo>
                      <a:pt x="1832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150;p15"/>
              <p:cNvSpPr/>
              <p:nvPr/>
            </p:nvSpPr>
            <p:spPr>
              <a:xfrm>
                <a:off x="4987134" y="3516054"/>
                <a:ext cx="60554" cy="65713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19883" extrusionOk="0">
                    <a:moveTo>
                      <a:pt x="0" y="0"/>
                    </a:moveTo>
                    <a:lnTo>
                      <a:pt x="0" y="19883"/>
                    </a:lnTo>
                    <a:lnTo>
                      <a:pt x="18322" y="19883"/>
                    </a:lnTo>
                    <a:lnTo>
                      <a:pt x="1832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151;p15"/>
              <p:cNvSpPr/>
              <p:nvPr/>
            </p:nvSpPr>
            <p:spPr>
              <a:xfrm>
                <a:off x="5105070" y="3653615"/>
                <a:ext cx="60600" cy="65763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19883" extrusionOk="0">
                    <a:moveTo>
                      <a:pt x="0" y="0"/>
                    </a:moveTo>
                    <a:lnTo>
                      <a:pt x="0" y="19883"/>
                    </a:lnTo>
                    <a:lnTo>
                      <a:pt x="18322" y="19883"/>
                    </a:lnTo>
                    <a:lnTo>
                      <a:pt x="1832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152;p15"/>
              <p:cNvSpPr/>
              <p:nvPr/>
            </p:nvSpPr>
            <p:spPr>
              <a:xfrm>
                <a:off x="5105070" y="3791112"/>
                <a:ext cx="60600" cy="65763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19883" extrusionOk="0">
                    <a:moveTo>
                      <a:pt x="0" y="0"/>
                    </a:moveTo>
                    <a:lnTo>
                      <a:pt x="0" y="19883"/>
                    </a:lnTo>
                    <a:lnTo>
                      <a:pt x="18322" y="19883"/>
                    </a:lnTo>
                    <a:lnTo>
                      <a:pt x="1832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Google Shape;153;p15"/>
              <p:cNvSpPr/>
              <p:nvPr/>
            </p:nvSpPr>
            <p:spPr>
              <a:xfrm>
                <a:off x="5105070" y="3928608"/>
                <a:ext cx="60600" cy="65763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19883" extrusionOk="0">
                    <a:moveTo>
                      <a:pt x="0" y="0"/>
                    </a:moveTo>
                    <a:lnTo>
                      <a:pt x="0" y="19883"/>
                    </a:lnTo>
                    <a:lnTo>
                      <a:pt x="18322" y="19883"/>
                    </a:lnTo>
                    <a:lnTo>
                      <a:pt x="1832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" name="Google Shape;154;p15"/>
              <p:cNvSpPr/>
              <p:nvPr/>
            </p:nvSpPr>
            <p:spPr>
              <a:xfrm>
                <a:off x="5104934" y="3516054"/>
                <a:ext cx="60554" cy="65713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19883" extrusionOk="0">
                    <a:moveTo>
                      <a:pt x="0" y="0"/>
                    </a:moveTo>
                    <a:lnTo>
                      <a:pt x="0" y="19883"/>
                    </a:lnTo>
                    <a:lnTo>
                      <a:pt x="18322" y="19883"/>
                    </a:lnTo>
                    <a:lnTo>
                      <a:pt x="1832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" name="Google Shape;155;p15"/>
              <p:cNvSpPr/>
              <p:nvPr/>
            </p:nvSpPr>
            <p:spPr>
              <a:xfrm>
                <a:off x="5223972" y="3653615"/>
                <a:ext cx="60600" cy="65763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19883" extrusionOk="0">
                    <a:moveTo>
                      <a:pt x="0" y="0"/>
                    </a:moveTo>
                    <a:lnTo>
                      <a:pt x="0" y="19883"/>
                    </a:lnTo>
                    <a:lnTo>
                      <a:pt x="18322" y="19883"/>
                    </a:lnTo>
                    <a:lnTo>
                      <a:pt x="1832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156;p15"/>
              <p:cNvSpPr/>
              <p:nvPr/>
            </p:nvSpPr>
            <p:spPr>
              <a:xfrm>
                <a:off x="5223972" y="3791112"/>
                <a:ext cx="60600" cy="65763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19883" extrusionOk="0">
                    <a:moveTo>
                      <a:pt x="0" y="0"/>
                    </a:moveTo>
                    <a:lnTo>
                      <a:pt x="0" y="19883"/>
                    </a:lnTo>
                    <a:lnTo>
                      <a:pt x="18322" y="19883"/>
                    </a:lnTo>
                    <a:lnTo>
                      <a:pt x="1832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" name="Google Shape;157;p15"/>
              <p:cNvSpPr/>
              <p:nvPr/>
            </p:nvSpPr>
            <p:spPr>
              <a:xfrm>
                <a:off x="5223972" y="3928608"/>
                <a:ext cx="60600" cy="65763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19883" extrusionOk="0">
                    <a:moveTo>
                      <a:pt x="0" y="0"/>
                    </a:moveTo>
                    <a:lnTo>
                      <a:pt x="0" y="19883"/>
                    </a:lnTo>
                    <a:lnTo>
                      <a:pt x="18322" y="19883"/>
                    </a:lnTo>
                    <a:lnTo>
                      <a:pt x="1832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" name="Google Shape;158;p15"/>
              <p:cNvSpPr/>
              <p:nvPr/>
            </p:nvSpPr>
            <p:spPr>
              <a:xfrm>
                <a:off x="5223836" y="3516054"/>
                <a:ext cx="60554" cy="65713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19883" extrusionOk="0">
                    <a:moveTo>
                      <a:pt x="0" y="0"/>
                    </a:moveTo>
                    <a:lnTo>
                      <a:pt x="0" y="19883"/>
                    </a:lnTo>
                    <a:lnTo>
                      <a:pt x="18322" y="19883"/>
                    </a:lnTo>
                    <a:lnTo>
                      <a:pt x="1832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" name="Google Shape;159;p15"/>
              <p:cNvSpPr/>
              <p:nvPr/>
            </p:nvSpPr>
            <p:spPr>
              <a:xfrm>
                <a:off x="5341772" y="3653615"/>
                <a:ext cx="60600" cy="65763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19883" extrusionOk="0">
                    <a:moveTo>
                      <a:pt x="0" y="0"/>
                    </a:moveTo>
                    <a:lnTo>
                      <a:pt x="0" y="19883"/>
                    </a:lnTo>
                    <a:lnTo>
                      <a:pt x="18322" y="19883"/>
                    </a:lnTo>
                    <a:lnTo>
                      <a:pt x="1832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" name="Google Shape;160;p15"/>
              <p:cNvSpPr/>
              <p:nvPr/>
            </p:nvSpPr>
            <p:spPr>
              <a:xfrm>
                <a:off x="5341772" y="3791112"/>
                <a:ext cx="60600" cy="65763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19883" extrusionOk="0">
                    <a:moveTo>
                      <a:pt x="0" y="0"/>
                    </a:moveTo>
                    <a:lnTo>
                      <a:pt x="0" y="19883"/>
                    </a:lnTo>
                    <a:lnTo>
                      <a:pt x="18322" y="19883"/>
                    </a:lnTo>
                    <a:lnTo>
                      <a:pt x="1832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Google Shape;161;p15"/>
              <p:cNvSpPr/>
              <p:nvPr/>
            </p:nvSpPr>
            <p:spPr>
              <a:xfrm>
                <a:off x="5341772" y="3928608"/>
                <a:ext cx="60600" cy="65763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19883" extrusionOk="0">
                    <a:moveTo>
                      <a:pt x="0" y="0"/>
                    </a:moveTo>
                    <a:lnTo>
                      <a:pt x="0" y="19883"/>
                    </a:lnTo>
                    <a:lnTo>
                      <a:pt x="18322" y="19883"/>
                    </a:lnTo>
                    <a:lnTo>
                      <a:pt x="1832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162;p15"/>
              <p:cNvSpPr/>
              <p:nvPr/>
            </p:nvSpPr>
            <p:spPr>
              <a:xfrm>
                <a:off x="5341636" y="3516054"/>
                <a:ext cx="60554" cy="65713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19883" extrusionOk="0">
                    <a:moveTo>
                      <a:pt x="0" y="0"/>
                    </a:moveTo>
                    <a:lnTo>
                      <a:pt x="0" y="19883"/>
                    </a:lnTo>
                    <a:lnTo>
                      <a:pt x="18322" y="19883"/>
                    </a:lnTo>
                    <a:lnTo>
                      <a:pt x="1832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3" name="Google Shape;163;p15"/>
            <p:cNvSpPr/>
            <p:nvPr/>
          </p:nvSpPr>
          <p:spPr>
            <a:xfrm>
              <a:off x="4232839" y="3699678"/>
              <a:ext cx="641659" cy="995124"/>
            </a:xfrm>
            <a:custGeom>
              <a:avLst/>
              <a:gdLst/>
              <a:ahLst/>
              <a:cxnLst/>
              <a:rect l="l" t="t" r="r" b="b"/>
              <a:pathLst>
                <a:path w="29855" h="46301" extrusionOk="0">
                  <a:moveTo>
                    <a:pt x="0" y="1"/>
                  </a:moveTo>
                  <a:lnTo>
                    <a:pt x="0" y="46301"/>
                  </a:lnTo>
                  <a:lnTo>
                    <a:pt x="29855" y="46301"/>
                  </a:lnTo>
                  <a:lnTo>
                    <a:pt x="2985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15"/>
            <p:cNvSpPr/>
            <p:nvPr/>
          </p:nvSpPr>
          <p:spPr>
            <a:xfrm>
              <a:off x="4232837" y="3680600"/>
              <a:ext cx="641700" cy="384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5" name="Google Shape;165;p15"/>
            <p:cNvGrpSpPr/>
            <p:nvPr/>
          </p:nvGrpSpPr>
          <p:grpSpPr>
            <a:xfrm>
              <a:off x="4342355" y="3825514"/>
              <a:ext cx="422674" cy="478253"/>
              <a:chOff x="3942855" y="3758002"/>
              <a:chExt cx="422674" cy="478253"/>
            </a:xfrm>
          </p:grpSpPr>
          <p:grpSp>
            <p:nvGrpSpPr>
              <p:cNvPr id="166" name="Google Shape;166;p15"/>
              <p:cNvGrpSpPr/>
              <p:nvPr/>
            </p:nvGrpSpPr>
            <p:grpSpPr>
              <a:xfrm>
                <a:off x="3942855" y="3758002"/>
                <a:ext cx="179611" cy="478253"/>
                <a:chOff x="4221080" y="2304102"/>
                <a:chExt cx="179611" cy="478253"/>
              </a:xfrm>
            </p:grpSpPr>
            <p:sp>
              <p:nvSpPr>
                <p:cNvPr id="167" name="Google Shape;167;p15"/>
                <p:cNvSpPr/>
                <p:nvPr/>
              </p:nvSpPr>
              <p:spPr>
                <a:xfrm>
                  <a:off x="4221080" y="2579095"/>
                  <a:ext cx="60600" cy="657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322" h="19883" extrusionOk="0">
                      <a:moveTo>
                        <a:pt x="0" y="0"/>
                      </a:moveTo>
                      <a:lnTo>
                        <a:pt x="0" y="19883"/>
                      </a:lnTo>
                      <a:lnTo>
                        <a:pt x="18322" y="19883"/>
                      </a:lnTo>
                      <a:lnTo>
                        <a:pt x="1832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8" name="Google Shape;168;p15"/>
                <p:cNvSpPr/>
                <p:nvPr/>
              </p:nvSpPr>
              <p:spPr>
                <a:xfrm>
                  <a:off x="4221080" y="2304102"/>
                  <a:ext cx="60600" cy="657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322" h="19883" extrusionOk="0">
                      <a:moveTo>
                        <a:pt x="0" y="0"/>
                      </a:moveTo>
                      <a:lnTo>
                        <a:pt x="0" y="19883"/>
                      </a:lnTo>
                      <a:lnTo>
                        <a:pt x="18322" y="19883"/>
                      </a:lnTo>
                      <a:lnTo>
                        <a:pt x="1832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9" name="Google Shape;169;p15"/>
                <p:cNvSpPr/>
                <p:nvPr/>
              </p:nvSpPr>
              <p:spPr>
                <a:xfrm>
                  <a:off x="4340091" y="2441598"/>
                  <a:ext cx="60600" cy="657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322" h="19883" extrusionOk="0">
                      <a:moveTo>
                        <a:pt x="0" y="0"/>
                      </a:moveTo>
                      <a:lnTo>
                        <a:pt x="0" y="19883"/>
                      </a:lnTo>
                      <a:lnTo>
                        <a:pt x="18322" y="19883"/>
                      </a:lnTo>
                      <a:lnTo>
                        <a:pt x="1832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0" name="Google Shape;170;p15"/>
                <p:cNvSpPr/>
                <p:nvPr/>
              </p:nvSpPr>
              <p:spPr>
                <a:xfrm>
                  <a:off x="4340091" y="2304102"/>
                  <a:ext cx="60600" cy="657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322" h="19883" extrusionOk="0">
                      <a:moveTo>
                        <a:pt x="0" y="0"/>
                      </a:moveTo>
                      <a:lnTo>
                        <a:pt x="0" y="19883"/>
                      </a:lnTo>
                      <a:lnTo>
                        <a:pt x="18322" y="19883"/>
                      </a:lnTo>
                      <a:lnTo>
                        <a:pt x="1832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1" name="Google Shape;171;p15"/>
                <p:cNvSpPr/>
                <p:nvPr/>
              </p:nvSpPr>
              <p:spPr>
                <a:xfrm>
                  <a:off x="4221080" y="2441598"/>
                  <a:ext cx="60600" cy="657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322" h="19883" extrusionOk="0">
                      <a:moveTo>
                        <a:pt x="0" y="0"/>
                      </a:moveTo>
                      <a:lnTo>
                        <a:pt x="0" y="19883"/>
                      </a:lnTo>
                      <a:lnTo>
                        <a:pt x="18322" y="19883"/>
                      </a:lnTo>
                      <a:lnTo>
                        <a:pt x="1832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2" name="Google Shape;172;p15"/>
                <p:cNvSpPr/>
                <p:nvPr/>
              </p:nvSpPr>
              <p:spPr>
                <a:xfrm>
                  <a:off x="4340091" y="2579095"/>
                  <a:ext cx="60600" cy="657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322" h="19883" extrusionOk="0">
                      <a:moveTo>
                        <a:pt x="0" y="0"/>
                      </a:moveTo>
                      <a:lnTo>
                        <a:pt x="0" y="19883"/>
                      </a:lnTo>
                      <a:lnTo>
                        <a:pt x="18322" y="19883"/>
                      </a:lnTo>
                      <a:lnTo>
                        <a:pt x="1832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3" name="Google Shape;173;p15"/>
                <p:cNvSpPr/>
                <p:nvPr/>
              </p:nvSpPr>
              <p:spPr>
                <a:xfrm>
                  <a:off x="4340091" y="2716592"/>
                  <a:ext cx="60600" cy="657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322" h="19883" extrusionOk="0">
                      <a:moveTo>
                        <a:pt x="0" y="0"/>
                      </a:moveTo>
                      <a:lnTo>
                        <a:pt x="0" y="19883"/>
                      </a:lnTo>
                      <a:lnTo>
                        <a:pt x="18322" y="19883"/>
                      </a:lnTo>
                      <a:lnTo>
                        <a:pt x="1832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4" name="Google Shape;174;p15"/>
                <p:cNvSpPr/>
                <p:nvPr/>
              </p:nvSpPr>
              <p:spPr>
                <a:xfrm>
                  <a:off x="4221080" y="2716592"/>
                  <a:ext cx="60600" cy="657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322" h="19883" extrusionOk="0">
                      <a:moveTo>
                        <a:pt x="0" y="0"/>
                      </a:moveTo>
                      <a:lnTo>
                        <a:pt x="0" y="19883"/>
                      </a:lnTo>
                      <a:lnTo>
                        <a:pt x="18322" y="19883"/>
                      </a:lnTo>
                      <a:lnTo>
                        <a:pt x="1832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75" name="Google Shape;175;p15"/>
              <p:cNvGrpSpPr/>
              <p:nvPr/>
            </p:nvGrpSpPr>
            <p:grpSpPr>
              <a:xfrm>
                <a:off x="4185918" y="3758002"/>
                <a:ext cx="179611" cy="478253"/>
                <a:chOff x="4221080" y="2304102"/>
                <a:chExt cx="179611" cy="478253"/>
              </a:xfrm>
            </p:grpSpPr>
            <p:sp>
              <p:nvSpPr>
                <p:cNvPr id="176" name="Google Shape;176;p15"/>
                <p:cNvSpPr/>
                <p:nvPr/>
              </p:nvSpPr>
              <p:spPr>
                <a:xfrm>
                  <a:off x="4221080" y="2579095"/>
                  <a:ext cx="60600" cy="657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322" h="19883" extrusionOk="0">
                      <a:moveTo>
                        <a:pt x="0" y="0"/>
                      </a:moveTo>
                      <a:lnTo>
                        <a:pt x="0" y="19883"/>
                      </a:lnTo>
                      <a:lnTo>
                        <a:pt x="18322" y="19883"/>
                      </a:lnTo>
                      <a:lnTo>
                        <a:pt x="1832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7" name="Google Shape;177;p15"/>
                <p:cNvSpPr/>
                <p:nvPr/>
              </p:nvSpPr>
              <p:spPr>
                <a:xfrm>
                  <a:off x="4221080" y="2304102"/>
                  <a:ext cx="60600" cy="657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322" h="19883" extrusionOk="0">
                      <a:moveTo>
                        <a:pt x="0" y="0"/>
                      </a:moveTo>
                      <a:lnTo>
                        <a:pt x="0" y="19883"/>
                      </a:lnTo>
                      <a:lnTo>
                        <a:pt x="18322" y="19883"/>
                      </a:lnTo>
                      <a:lnTo>
                        <a:pt x="1832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8" name="Google Shape;178;p15"/>
                <p:cNvSpPr/>
                <p:nvPr/>
              </p:nvSpPr>
              <p:spPr>
                <a:xfrm>
                  <a:off x="4340091" y="2441598"/>
                  <a:ext cx="60600" cy="657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322" h="19883" extrusionOk="0">
                      <a:moveTo>
                        <a:pt x="0" y="0"/>
                      </a:moveTo>
                      <a:lnTo>
                        <a:pt x="0" y="19883"/>
                      </a:lnTo>
                      <a:lnTo>
                        <a:pt x="18322" y="19883"/>
                      </a:lnTo>
                      <a:lnTo>
                        <a:pt x="1832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9" name="Google Shape;179;p15"/>
                <p:cNvSpPr/>
                <p:nvPr/>
              </p:nvSpPr>
              <p:spPr>
                <a:xfrm>
                  <a:off x="4340091" y="2304102"/>
                  <a:ext cx="60600" cy="657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322" h="19883" extrusionOk="0">
                      <a:moveTo>
                        <a:pt x="0" y="0"/>
                      </a:moveTo>
                      <a:lnTo>
                        <a:pt x="0" y="19883"/>
                      </a:lnTo>
                      <a:lnTo>
                        <a:pt x="18322" y="19883"/>
                      </a:lnTo>
                      <a:lnTo>
                        <a:pt x="1832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0" name="Google Shape;180;p15"/>
                <p:cNvSpPr/>
                <p:nvPr/>
              </p:nvSpPr>
              <p:spPr>
                <a:xfrm>
                  <a:off x="4221080" y="2441598"/>
                  <a:ext cx="60600" cy="657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322" h="19883" extrusionOk="0">
                      <a:moveTo>
                        <a:pt x="0" y="0"/>
                      </a:moveTo>
                      <a:lnTo>
                        <a:pt x="0" y="19883"/>
                      </a:lnTo>
                      <a:lnTo>
                        <a:pt x="18322" y="19883"/>
                      </a:lnTo>
                      <a:lnTo>
                        <a:pt x="1832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1" name="Google Shape;181;p15"/>
                <p:cNvSpPr/>
                <p:nvPr/>
              </p:nvSpPr>
              <p:spPr>
                <a:xfrm>
                  <a:off x="4340091" y="2579095"/>
                  <a:ext cx="60600" cy="657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322" h="19883" extrusionOk="0">
                      <a:moveTo>
                        <a:pt x="0" y="0"/>
                      </a:moveTo>
                      <a:lnTo>
                        <a:pt x="0" y="19883"/>
                      </a:lnTo>
                      <a:lnTo>
                        <a:pt x="18322" y="19883"/>
                      </a:lnTo>
                      <a:lnTo>
                        <a:pt x="1832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2" name="Google Shape;182;p15"/>
                <p:cNvSpPr/>
                <p:nvPr/>
              </p:nvSpPr>
              <p:spPr>
                <a:xfrm>
                  <a:off x="4340091" y="2716592"/>
                  <a:ext cx="60600" cy="657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322" h="19883" extrusionOk="0">
                      <a:moveTo>
                        <a:pt x="0" y="0"/>
                      </a:moveTo>
                      <a:lnTo>
                        <a:pt x="0" y="19883"/>
                      </a:lnTo>
                      <a:lnTo>
                        <a:pt x="18322" y="19883"/>
                      </a:lnTo>
                      <a:lnTo>
                        <a:pt x="1832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3" name="Google Shape;183;p15"/>
                <p:cNvSpPr/>
                <p:nvPr/>
              </p:nvSpPr>
              <p:spPr>
                <a:xfrm>
                  <a:off x="4221080" y="2716592"/>
                  <a:ext cx="60600" cy="657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322" h="19883" extrusionOk="0">
                      <a:moveTo>
                        <a:pt x="0" y="0"/>
                      </a:moveTo>
                      <a:lnTo>
                        <a:pt x="0" y="19883"/>
                      </a:lnTo>
                      <a:lnTo>
                        <a:pt x="18322" y="19883"/>
                      </a:lnTo>
                      <a:lnTo>
                        <a:pt x="1832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58" name="Google Shape;1258;p100"/>
          <p:cNvCxnSpPr>
            <a:stCxn id="1259" idx="3"/>
            <a:endCxn id="1260" idx="1"/>
          </p:cNvCxnSpPr>
          <p:nvPr/>
        </p:nvCxnSpPr>
        <p:spPr>
          <a:xfrm>
            <a:off x="4229043" y="2369899"/>
            <a:ext cx="670800" cy="600"/>
          </a:xfrm>
          <a:prstGeom prst="bentConnector3">
            <a:avLst>
              <a:gd name="adj1" fmla="val 49990"/>
            </a:avLst>
          </a:prstGeom>
          <a:noFill/>
          <a:ln w="1143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61" name="Google Shape;1261;p100"/>
          <p:cNvCxnSpPr>
            <a:stCxn id="1262" idx="0"/>
            <a:endCxn id="1259" idx="2"/>
          </p:cNvCxnSpPr>
          <p:nvPr/>
        </p:nvCxnSpPr>
        <p:spPr>
          <a:xfrm rot="-5400000">
            <a:off x="3515193" y="3099718"/>
            <a:ext cx="556200" cy="600"/>
          </a:xfrm>
          <a:prstGeom prst="bentConnector3">
            <a:avLst>
              <a:gd name="adj1" fmla="val 50006"/>
            </a:avLst>
          </a:prstGeom>
          <a:noFill/>
          <a:ln w="1143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63" name="Google Shape;1263;p100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dirty="0"/>
              <a:t>LÍNEAS DE ACCIÓN</a:t>
            </a:r>
            <a:endParaRPr dirty="0"/>
          </a:p>
        </p:txBody>
      </p:sp>
      <p:sp>
        <p:nvSpPr>
          <p:cNvPr id="1264" name="Google Shape;1264;p100"/>
          <p:cNvSpPr txBox="1">
            <a:spLocks noGrp="1"/>
          </p:cNvSpPr>
          <p:nvPr>
            <p:ph type="title" idx="4294967295"/>
          </p:nvPr>
        </p:nvSpPr>
        <p:spPr>
          <a:xfrm>
            <a:off x="347706" y="1942956"/>
            <a:ext cx="2658870" cy="2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r">
              <a:lnSpc>
                <a:spcPct val="115000"/>
              </a:lnSpc>
              <a:spcAft>
                <a:spcPts val="750"/>
              </a:spcAft>
            </a:pPr>
            <a:r>
              <a:rPr lang="es-ES" sz="1800" dirty="0"/>
              <a:t>Promover, difundir y capacitar </a:t>
            </a:r>
          </a:p>
        </p:txBody>
      </p:sp>
      <p:sp>
        <p:nvSpPr>
          <p:cNvPr id="1265" name="Google Shape;1265;p100"/>
          <p:cNvSpPr txBox="1">
            <a:spLocks noGrp="1"/>
          </p:cNvSpPr>
          <p:nvPr>
            <p:ph type="subTitle" idx="4294967295"/>
          </p:nvPr>
        </p:nvSpPr>
        <p:spPr>
          <a:xfrm>
            <a:off x="702146" y="2452827"/>
            <a:ext cx="2320500" cy="54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>
              <a:buNone/>
            </a:pPr>
            <a:r>
              <a:rPr lang="es-ES" sz="1200" dirty="0">
                <a:ea typeface="Arial" panose="020B0604020202020204" pitchFamily="34" charset="0"/>
                <a:cs typeface="Calibri" panose="020F0502020204030204" pitchFamily="34" charset="0"/>
              </a:rPr>
              <a:t>Economía Circular, diseño circular, eficiencia de recursos, disminución de huella de carbono</a:t>
            </a:r>
            <a:endParaRPr sz="1200" dirty="0"/>
          </a:p>
        </p:txBody>
      </p:sp>
      <p:sp>
        <p:nvSpPr>
          <p:cNvPr id="1266" name="Google Shape;1266;p100"/>
          <p:cNvSpPr txBox="1">
            <a:spLocks noGrp="1"/>
          </p:cNvSpPr>
          <p:nvPr>
            <p:ph type="title" idx="4294967295"/>
          </p:nvPr>
        </p:nvSpPr>
        <p:spPr>
          <a:xfrm>
            <a:off x="6106100" y="1798956"/>
            <a:ext cx="2643762" cy="2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s-ES" sz="1800" dirty="0"/>
              <a:t>Diseñar y ejecutar planes de acción grupales</a:t>
            </a:r>
            <a:endParaRPr sz="1800" dirty="0"/>
          </a:p>
        </p:txBody>
      </p:sp>
      <p:sp>
        <p:nvSpPr>
          <p:cNvPr id="1267" name="Google Shape;1267;p100"/>
          <p:cNvSpPr txBox="1">
            <a:spLocks noGrp="1"/>
          </p:cNvSpPr>
          <p:nvPr>
            <p:ph type="subTitle" idx="4294967295"/>
          </p:nvPr>
        </p:nvSpPr>
        <p:spPr>
          <a:xfrm>
            <a:off x="6099739" y="2441924"/>
            <a:ext cx="2320500" cy="54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buNone/>
            </a:pPr>
            <a:r>
              <a:rPr lang="es-ES" sz="1200" dirty="0">
                <a:ea typeface="Arial" panose="020B0604020202020204" pitchFamily="34" charset="0"/>
                <a:cs typeface="Calibri" panose="020F0502020204030204" pitchFamily="34" charset="0"/>
              </a:rPr>
              <a:t>Logrando ciclos de cadena de valor más cortos, reducción de emisiones de carbono y prácticas de eficiencia en el uso de recursos.</a:t>
            </a:r>
            <a:endParaRPr sz="1200" dirty="0"/>
          </a:p>
        </p:txBody>
      </p:sp>
      <p:sp>
        <p:nvSpPr>
          <p:cNvPr id="1268" name="Google Shape;1268;p100"/>
          <p:cNvSpPr txBox="1">
            <a:spLocks noGrp="1"/>
          </p:cNvSpPr>
          <p:nvPr>
            <p:ph type="title" idx="4294967295"/>
          </p:nvPr>
        </p:nvSpPr>
        <p:spPr>
          <a:xfrm>
            <a:off x="181740" y="3479284"/>
            <a:ext cx="2840906" cy="2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r"/>
            <a:r>
              <a:rPr lang="es-ES" sz="1800" dirty="0"/>
              <a:t>Asistir en la certificación o levantamiento de indicadores</a:t>
            </a:r>
            <a:br>
              <a:rPr lang="es-ES" sz="1800" dirty="0">
                <a:solidFill>
                  <a:schemeClr val="accent2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</a:br>
            <a:endParaRPr sz="1800" dirty="0"/>
          </a:p>
        </p:txBody>
      </p:sp>
      <p:sp>
        <p:nvSpPr>
          <p:cNvPr id="1269" name="Google Shape;1269;p100"/>
          <p:cNvSpPr txBox="1">
            <a:spLocks noGrp="1"/>
          </p:cNvSpPr>
          <p:nvPr>
            <p:ph type="subTitle" idx="4294967295"/>
          </p:nvPr>
        </p:nvSpPr>
        <p:spPr>
          <a:xfrm>
            <a:off x="347706" y="3964190"/>
            <a:ext cx="2674940" cy="54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>
              <a:buNone/>
            </a:pPr>
            <a:r>
              <a:rPr lang="es-ES" sz="1200" dirty="0">
                <a:ea typeface="Arial" panose="020B0604020202020204" pitchFamily="34" charset="0"/>
                <a:cs typeface="Calibri" panose="020F0502020204030204" pitchFamily="34" charset="0"/>
              </a:rPr>
              <a:t>para demostrar el comportamiento ambiental y técnico de los productos y servicios a nivel nacional y europeo</a:t>
            </a:r>
            <a:endParaRPr sz="1200" dirty="0"/>
          </a:p>
        </p:txBody>
      </p:sp>
      <p:sp>
        <p:nvSpPr>
          <p:cNvPr id="1270" name="Google Shape;1270;p100"/>
          <p:cNvSpPr txBox="1">
            <a:spLocks noGrp="1"/>
          </p:cNvSpPr>
          <p:nvPr>
            <p:ph type="title" idx="4294967295"/>
          </p:nvPr>
        </p:nvSpPr>
        <p:spPr>
          <a:xfrm>
            <a:off x="6106100" y="3575577"/>
            <a:ext cx="3148184" cy="2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es-ES" sz="1800" dirty="0"/>
              <a:t>Generar instancias de articulación y vinculación empresarial </a:t>
            </a:r>
          </a:p>
        </p:txBody>
      </p:sp>
      <p:sp>
        <p:nvSpPr>
          <p:cNvPr id="1271" name="Google Shape;1271;p100"/>
          <p:cNvSpPr txBox="1">
            <a:spLocks noGrp="1"/>
          </p:cNvSpPr>
          <p:nvPr>
            <p:ph type="subTitle" idx="4294967295"/>
          </p:nvPr>
        </p:nvSpPr>
        <p:spPr>
          <a:xfrm>
            <a:off x="6106100" y="4155775"/>
            <a:ext cx="2320500" cy="54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buNone/>
            </a:pPr>
            <a:r>
              <a:rPr lang="es-ES" sz="1200" dirty="0">
                <a:ea typeface="Arial" panose="020B0604020202020204" pitchFamily="34" charset="0"/>
                <a:cs typeface="Calibri" panose="020F0502020204030204" pitchFamily="34" charset="0"/>
              </a:rPr>
              <a:t>generando así oportunidades para visibilizar productos y servicios.</a:t>
            </a:r>
            <a:endParaRPr sz="1200" dirty="0"/>
          </a:p>
        </p:txBody>
      </p:sp>
      <p:sp>
        <p:nvSpPr>
          <p:cNvPr id="1259" name="Google Shape;1259;p100"/>
          <p:cNvSpPr/>
          <p:nvPr/>
        </p:nvSpPr>
        <p:spPr>
          <a:xfrm>
            <a:off x="3356943" y="1917949"/>
            <a:ext cx="872100" cy="903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62" name="Google Shape;1262;p100"/>
          <p:cNvSpPr/>
          <p:nvPr/>
        </p:nvSpPr>
        <p:spPr>
          <a:xfrm>
            <a:off x="3356943" y="3378118"/>
            <a:ext cx="872100" cy="903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60" name="Google Shape;1260;p100"/>
          <p:cNvSpPr/>
          <p:nvPr/>
        </p:nvSpPr>
        <p:spPr>
          <a:xfrm>
            <a:off x="4899703" y="1917949"/>
            <a:ext cx="872100" cy="903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72" name="Google Shape;1272;p100"/>
          <p:cNvSpPr/>
          <p:nvPr/>
        </p:nvSpPr>
        <p:spPr>
          <a:xfrm>
            <a:off x="4899703" y="3378118"/>
            <a:ext cx="872100" cy="903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273" name="Google Shape;1273;p100"/>
          <p:cNvGrpSpPr/>
          <p:nvPr/>
        </p:nvGrpSpPr>
        <p:grpSpPr>
          <a:xfrm>
            <a:off x="3570835" y="2149964"/>
            <a:ext cx="444273" cy="439535"/>
            <a:chOff x="581525" y="3254850"/>
            <a:chExt cx="297750" cy="294575"/>
          </a:xfrm>
        </p:grpSpPr>
        <p:sp>
          <p:nvSpPr>
            <p:cNvPr id="1274" name="Google Shape;1274;p100"/>
            <p:cNvSpPr/>
            <p:nvPr/>
          </p:nvSpPr>
          <p:spPr>
            <a:xfrm>
              <a:off x="616950" y="3358025"/>
              <a:ext cx="89025" cy="86650"/>
            </a:xfrm>
            <a:custGeom>
              <a:avLst/>
              <a:gdLst/>
              <a:ahLst/>
              <a:cxnLst/>
              <a:rect l="l" t="t" r="r" b="b"/>
              <a:pathLst>
                <a:path w="3561" h="3466" extrusionOk="0">
                  <a:moveTo>
                    <a:pt x="1797" y="0"/>
                  </a:moveTo>
                  <a:cubicBezTo>
                    <a:pt x="789" y="0"/>
                    <a:pt x="1" y="788"/>
                    <a:pt x="1" y="1733"/>
                  </a:cubicBezTo>
                  <a:cubicBezTo>
                    <a:pt x="1" y="2710"/>
                    <a:pt x="789" y="3466"/>
                    <a:pt x="1797" y="3466"/>
                  </a:cubicBezTo>
                  <a:cubicBezTo>
                    <a:pt x="2773" y="3466"/>
                    <a:pt x="3561" y="2710"/>
                    <a:pt x="3561" y="1733"/>
                  </a:cubicBezTo>
                  <a:cubicBezTo>
                    <a:pt x="3561" y="788"/>
                    <a:pt x="2773" y="0"/>
                    <a:pt x="17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5" name="Google Shape;1275;p100"/>
            <p:cNvSpPr/>
            <p:nvPr/>
          </p:nvSpPr>
          <p:spPr>
            <a:xfrm>
              <a:off x="721725" y="3254850"/>
              <a:ext cx="157550" cy="155975"/>
            </a:xfrm>
            <a:custGeom>
              <a:avLst/>
              <a:gdLst/>
              <a:ahLst/>
              <a:cxnLst/>
              <a:rect l="l" t="t" r="r" b="b"/>
              <a:pathLst>
                <a:path w="6302" h="6239" extrusionOk="0">
                  <a:moveTo>
                    <a:pt x="3151" y="1355"/>
                  </a:moveTo>
                  <a:cubicBezTo>
                    <a:pt x="3749" y="1355"/>
                    <a:pt x="4159" y="1827"/>
                    <a:pt x="4159" y="2363"/>
                  </a:cubicBezTo>
                  <a:cubicBezTo>
                    <a:pt x="4159" y="2773"/>
                    <a:pt x="3970" y="3119"/>
                    <a:pt x="3623" y="3277"/>
                  </a:cubicBezTo>
                  <a:cubicBezTo>
                    <a:pt x="3529" y="3308"/>
                    <a:pt x="3497" y="3434"/>
                    <a:pt x="3497" y="3560"/>
                  </a:cubicBezTo>
                  <a:cubicBezTo>
                    <a:pt x="3497" y="3749"/>
                    <a:pt x="3340" y="3907"/>
                    <a:pt x="3151" y="3907"/>
                  </a:cubicBezTo>
                  <a:cubicBezTo>
                    <a:pt x="2962" y="3907"/>
                    <a:pt x="2804" y="3749"/>
                    <a:pt x="2804" y="3560"/>
                  </a:cubicBezTo>
                  <a:cubicBezTo>
                    <a:pt x="2804" y="3151"/>
                    <a:pt x="2993" y="2836"/>
                    <a:pt x="3308" y="2647"/>
                  </a:cubicBezTo>
                  <a:cubicBezTo>
                    <a:pt x="3434" y="2552"/>
                    <a:pt x="3497" y="2458"/>
                    <a:pt x="3497" y="2332"/>
                  </a:cubicBezTo>
                  <a:cubicBezTo>
                    <a:pt x="3497" y="2143"/>
                    <a:pt x="3340" y="1953"/>
                    <a:pt x="3151" y="1953"/>
                  </a:cubicBezTo>
                  <a:cubicBezTo>
                    <a:pt x="2962" y="1953"/>
                    <a:pt x="2804" y="2143"/>
                    <a:pt x="2804" y="2332"/>
                  </a:cubicBezTo>
                  <a:cubicBezTo>
                    <a:pt x="2804" y="2521"/>
                    <a:pt x="2646" y="2678"/>
                    <a:pt x="2426" y="2678"/>
                  </a:cubicBezTo>
                  <a:cubicBezTo>
                    <a:pt x="2237" y="2678"/>
                    <a:pt x="2079" y="2521"/>
                    <a:pt x="2079" y="2332"/>
                  </a:cubicBezTo>
                  <a:cubicBezTo>
                    <a:pt x="2079" y="1827"/>
                    <a:pt x="2552" y="1355"/>
                    <a:pt x="3151" y="1355"/>
                  </a:cubicBezTo>
                  <a:close/>
                  <a:moveTo>
                    <a:pt x="3151" y="4096"/>
                  </a:moveTo>
                  <a:cubicBezTo>
                    <a:pt x="3340" y="4096"/>
                    <a:pt x="3497" y="4253"/>
                    <a:pt x="3497" y="4442"/>
                  </a:cubicBezTo>
                  <a:cubicBezTo>
                    <a:pt x="3497" y="4663"/>
                    <a:pt x="3340" y="4820"/>
                    <a:pt x="3151" y="4820"/>
                  </a:cubicBezTo>
                  <a:cubicBezTo>
                    <a:pt x="2962" y="4820"/>
                    <a:pt x="2804" y="4663"/>
                    <a:pt x="2804" y="4442"/>
                  </a:cubicBezTo>
                  <a:cubicBezTo>
                    <a:pt x="2804" y="4253"/>
                    <a:pt x="2962" y="4096"/>
                    <a:pt x="3151" y="4096"/>
                  </a:cubicBezTo>
                  <a:close/>
                  <a:moveTo>
                    <a:pt x="3182" y="0"/>
                  </a:moveTo>
                  <a:cubicBezTo>
                    <a:pt x="1481" y="0"/>
                    <a:pt x="63" y="1418"/>
                    <a:pt x="63" y="3119"/>
                  </a:cubicBezTo>
                  <a:cubicBezTo>
                    <a:pt x="63" y="3655"/>
                    <a:pt x="189" y="4159"/>
                    <a:pt x="473" y="4663"/>
                  </a:cubicBezTo>
                  <a:lnTo>
                    <a:pt x="32" y="5766"/>
                  </a:lnTo>
                  <a:cubicBezTo>
                    <a:pt x="0" y="5860"/>
                    <a:pt x="32" y="5986"/>
                    <a:pt x="126" y="6112"/>
                  </a:cubicBezTo>
                  <a:cubicBezTo>
                    <a:pt x="189" y="6175"/>
                    <a:pt x="347" y="6238"/>
                    <a:pt x="473" y="6238"/>
                  </a:cubicBezTo>
                  <a:lnTo>
                    <a:pt x="1764" y="5892"/>
                  </a:lnTo>
                  <a:cubicBezTo>
                    <a:pt x="2205" y="6144"/>
                    <a:pt x="2678" y="6238"/>
                    <a:pt x="3182" y="6238"/>
                  </a:cubicBezTo>
                  <a:cubicBezTo>
                    <a:pt x="4915" y="6238"/>
                    <a:pt x="6301" y="4789"/>
                    <a:pt x="6301" y="3119"/>
                  </a:cubicBezTo>
                  <a:cubicBezTo>
                    <a:pt x="6301" y="1386"/>
                    <a:pt x="4883" y="0"/>
                    <a:pt x="31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6" name="Google Shape;1276;p100"/>
            <p:cNvSpPr/>
            <p:nvPr/>
          </p:nvSpPr>
          <p:spPr>
            <a:xfrm>
              <a:off x="581525" y="3440725"/>
              <a:ext cx="157550" cy="108700"/>
            </a:xfrm>
            <a:custGeom>
              <a:avLst/>
              <a:gdLst/>
              <a:ahLst/>
              <a:cxnLst/>
              <a:rect l="l" t="t" r="r" b="b"/>
              <a:pathLst>
                <a:path w="6302" h="4348" extrusionOk="0">
                  <a:moveTo>
                    <a:pt x="1355" y="0"/>
                  </a:moveTo>
                  <a:cubicBezTo>
                    <a:pt x="567" y="567"/>
                    <a:pt x="0" y="1513"/>
                    <a:pt x="0" y="2584"/>
                  </a:cubicBezTo>
                  <a:lnTo>
                    <a:pt x="0" y="4001"/>
                  </a:lnTo>
                  <a:cubicBezTo>
                    <a:pt x="63" y="4190"/>
                    <a:pt x="221" y="4348"/>
                    <a:pt x="410" y="4348"/>
                  </a:cubicBezTo>
                  <a:lnTo>
                    <a:pt x="5955" y="4348"/>
                  </a:lnTo>
                  <a:cubicBezTo>
                    <a:pt x="6144" y="4348"/>
                    <a:pt x="6301" y="4190"/>
                    <a:pt x="6301" y="4001"/>
                  </a:cubicBezTo>
                  <a:lnTo>
                    <a:pt x="6301" y="2584"/>
                  </a:lnTo>
                  <a:cubicBezTo>
                    <a:pt x="6301" y="1513"/>
                    <a:pt x="5797" y="599"/>
                    <a:pt x="4978" y="0"/>
                  </a:cubicBezTo>
                  <a:cubicBezTo>
                    <a:pt x="4537" y="536"/>
                    <a:pt x="3875" y="851"/>
                    <a:pt x="3151" y="851"/>
                  </a:cubicBezTo>
                  <a:cubicBezTo>
                    <a:pt x="2458" y="851"/>
                    <a:pt x="1796" y="536"/>
                    <a:pt x="13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281" name="Google Shape;1281;p100"/>
          <p:cNvGrpSpPr/>
          <p:nvPr/>
        </p:nvGrpSpPr>
        <p:grpSpPr>
          <a:xfrm>
            <a:off x="5192220" y="2131930"/>
            <a:ext cx="285455" cy="439820"/>
            <a:chOff x="2819150" y="3955025"/>
            <a:chExt cx="192200" cy="296175"/>
          </a:xfrm>
        </p:grpSpPr>
        <p:sp>
          <p:nvSpPr>
            <p:cNvPr id="1282" name="Google Shape;1282;p100"/>
            <p:cNvSpPr/>
            <p:nvPr/>
          </p:nvSpPr>
          <p:spPr>
            <a:xfrm>
              <a:off x="2856175" y="4007025"/>
              <a:ext cx="122100" cy="70125"/>
            </a:xfrm>
            <a:custGeom>
              <a:avLst/>
              <a:gdLst/>
              <a:ahLst/>
              <a:cxnLst/>
              <a:rect l="l" t="t" r="r" b="b"/>
              <a:pathLst>
                <a:path w="4884" h="2805" extrusionOk="0">
                  <a:moveTo>
                    <a:pt x="1324" y="0"/>
                  </a:moveTo>
                  <a:cubicBezTo>
                    <a:pt x="631" y="0"/>
                    <a:pt x="127" y="725"/>
                    <a:pt x="347" y="1386"/>
                  </a:cubicBezTo>
                  <a:lnTo>
                    <a:pt x="599" y="2080"/>
                  </a:lnTo>
                  <a:lnTo>
                    <a:pt x="379" y="2080"/>
                  </a:lnTo>
                  <a:cubicBezTo>
                    <a:pt x="158" y="2080"/>
                    <a:pt x="0" y="2237"/>
                    <a:pt x="0" y="2458"/>
                  </a:cubicBezTo>
                  <a:cubicBezTo>
                    <a:pt x="0" y="2647"/>
                    <a:pt x="158" y="2804"/>
                    <a:pt x="347" y="2804"/>
                  </a:cubicBezTo>
                  <a:lnTo>
                    <a:pt x="4506" y="2804"/>
                  </a:lnTo>
                  <a:cubicBezTo>
                    <a:pt x="4726" y="2804"/>
                    <a:pt x="4884" y="2647"/>
                    <a:pt x="4884" y="2458"/>
                  </a:cubicBezTo>
                  <a:cubicBezTo>
                    <a:pt x="4884" y="2237"/>
                    <a:pt x="4726" y="2080"/>
                    <a:pt x="4506" y="2080"/>
                  </a:cubicBezTo>
                  <a:lnTo>
                    <a:pt x="4317" y="2080"/>
                  </a:lnTo>
                  <a:lnTo>
                    <a:pt x="4569" y="1386"/>
                  </a:lnTo>
                  <a:cubicBezTo>
                    <a:pt x="4789" y="725"/>
                    <a:pt x="4285" y="0"/>
                    <a:pt x="35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3" name="Google Shape;1283;p100"/>
            <p:cNvSpPr/>
            <p:nvPr/>
          </p:nvSpPr>
          <p:spPr>
            <a:xfrm>
              <a:off x="2819150" y="4180300"/>
              <a:ext cx="192200" cy="70900"/>
            </a:xfrm>
            <a:custGeom>
              <a:avLst/>
              <a:gdLst/>
              <a:ahLst/>
              <a:cxnLst/>
              <a:rect l="l" t="t" r="r" b="b"/>
              <a:pathLst>
                <a:path w="7688" h="2836" extrusionOk="0">
                  <a:moveTo>
                    <a:pt x="1418" y="0"/>
                  </a:moveTo>
                  <a:cubicBezTo>
                    <a:pt x="1040" y="0"/>
                    <a:pt x="725" y="315"/>
                    <a:pt x="725" y="725"/>
                  </a:cubicBezTo>
                  <a:lnTo>
                    <a:pt x="725" y="1418"/>
                  </a:lnTo>
                  <a:cubicBezTo>
                    <a:pt x="316" y="1418"/>
                    <a:pt x="1" y="1733"/>
                    <a:pt x="1" y="2143"/>
                  </a:cubicBezTo>
                  <a:lnTo>
                    <a:pt x="1" y="2489"/>
                  </a:lnTo>
                  <a:cubicBezTo>
                    <a:pt x="1" y="2678"/>
                    <a:pt x="158" y="2836"/>
                    <a:pt x="379" y="2836"/>
                  </a:cubicBezTo>
                  <a:lnTo>
                    <a:pt x="7310" y="2836"/>
                  </a:lnTo>
                  <a:cubicBezTo>
                    <a:pt x="7530" y="2804"/>
                    <a:pt x="7688" y="2678"/>
                    <a:pt x="7688" y="2489"/>
                  </a:cubicBezTo>
                  <a:lnTo>
                    <a:pt x="7688" y="2143"/>
                  </a:lnTo>
                  <a:cubicBezTo>
                    <a:pt x="7688" y="1733"/>
                    <a:pt x="7373" y="1418"/>
                    <a:pt x="6995" y="1418"/>
                  </a:cubicBezTo>
                  <a:lnTo>
                    <a:pt x="6995" y="725"/>
                  </a:lnTo>
                  <a:cubicBezTo>
                    <a:pt x="6995" y="315"/>
                    <a:pt x="6680" y="0"/>
                    <a:pt x="62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4" name="Google Shape;1284;p100"/>
            <p:cNvSpPr/>
            <p:nvPr/>
          </p:nvSpPr>
          <p:spPr>
            <a:xfrm>
              <a:off x="2882950" y="3955025"/>
              <a:ext cx="68550" cy="35475"/>
            </a:xfrm>
            <a:custGeom>
              <a:avLst/>
              <a:gdLst/>
              <a:ahLst/>
              <a:cxnLst/>
              <a:rect l="l" t="t" r="r" b="b"/>
              <a:pathLst>
                <a:path w="2742" h="1419" extrusionOk="0">
                  <a:moveTo>
                    <a:pt x="1355" y="1"/>
                  </a:moveTo>
                  <a:cubicBezTo>
                    <a:pt x="1166" y="1"/>
                    <a:pt x="1009" y="158"/>
                    <a:pt x="1009" y="348"/>
                  </a:cubicBezTo>
                  <a:lnTo>
                    <a:pt x="1009" y="726"/>
                  </a:lnTo>
                  <a:cubicBezTo>
                    <a:pt x="568" y="820"/>
                    <a:pt x="221" y="1072"/>
                    <a:pt x="1" y="1419"/>
                  </a:cubicBezTo>
                  <a:lnTo>
                    <a:pt x="2742" y="1419"/>
                  </a:lnTo>
                  <a:cubicBezTo>
                    <a:pt x="2521" y="1104"/>
                    <a:pt x="2111" y="852"/>
                    <a:pt x="1733" y="726"/>
                  </a:cubicBezTo>
                  <a:lnTo>
                    <a:pt x="1733" y="348"/>
                  </a:lnTo>
                  <a:cubicBezTo>
                    <a:pt x="1670" y="158"/>
                    <a:pt x="1513" y="1"/>
                    <a:pt x="13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5" name="Google Shape;1285;p100"/>
            <p:cNvSpPr/>
            <p:nvPr/>
          </p:nvSpPr>
          <p:spPr>
            <a:xfrm>
              <a:off x="2856975" y="4093650"/>
              <a:ext cx="118950" cy="70125"/>
            </a:xfrm>
            <a:custGeom>
              <a:avLst/>
              <a:gdLst/>
              <a:ahLst/>
              <a:cxnLst/>
              <a:rect l="l" t="t" r="r" b="b"/>
              <a:pathLst>
                <a:path w="4758" h="2805" extrusionOk="0">
                  <a:moveTo>
                    <a:pt x="473" y="1"/>
                  </a:moveTo>
                  <a:lnTo>
                    <a:pt x="0" y="2805"/>
                  </a:lnTo>
                  <a:lnTo>
                    <a:pt x="4757" y="2805"/>
                  </a:lnTo>
                  <a:lnTo>
                    <a:pt x="428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cxnSp>
        <p:nvCxnSpPr>
          <p:cNvPr id="1294" name="Google Shape;1294;p100"/>
          <p:cNvCxnSpPr>
            <a:stCxn id="1260" idx="2"/>
            <a:endCxn id="1272" idx="0"/>
          </p:cNvCxnSpPr>
          <p:nvPr/>
        </p:nvCxnSpPr>
        <p:spPr>
          <a:xfrm rot="-5400000" flipH="1">
            <a:off x="5057953" y="3099649"/>
            <a:ext cx="556200" cy="600"/>
          </a:xfrm>
          <a:prstGeom prst="bentConnector3">
            <a:avLst>
              <a:gd name="adj1" fmla="val 50006"/>
            </a:avLst>
          </a:prstGeom>
          <a:noFill/>
          <a:ln w="1143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95" name="Google Shape;1295;p100"/>
          <p:cNvCxnSpPr>
            <a:stCxn id="1262" idx="3"/>
            <a:endCxn id="1272" idx="1"/>
          </p:cNvCxnSpPr>
          <p:nvPr/>
        </p:nvCxnSpPr>
        <p:spPr>
          <a:xfrm>
            <a:off x="4229043" y="3830068"/>
            <a:ext cx="670800" cy="600"/>
          </a:xfrm>
          <a:prstGeom prst="bentConnector3">
            <a:avLst>
              <a:gd name="adj1" fmla="val 49990"/>
            </a:avLst>
          </a:prstGeom>
          <a:noFill/>
          <a:ln w="1143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2" name="Google Shape;617;p70">
            <a:extLst>
              <a:ext uri="{FF2B5EF4-FFF2-40B4-BE49-F238E27FC236}">
                <a16:creationId xmlns:a16="http://schemas.microsoft.com/office/drawing/2014/main" id="{3C30B89C-54D8-C286-F942-D64C3A86988B}"/>
              </a:ext>
            </a:extLst>
          </p:cNvPr>
          <p:cNvGrpSpPr/>
          <p:nvPr/>
        </p:nvGrpSpPr>
        <p:grpSpPr>
          <a:xfrm>
            <a:off x="3556445" y="3576506"/>
            <a:ext cx="447165" cy="448750"/>
            <a:chOff x="4991425" y="3234750"/>
            <a:chExt cx="296175" cy="297225"/>
          </a:xfrm>
        </p:grpSpPr>
        <p:sp>
          <p:nvSpPr>
            <p:cNvPr id="3" name="Google Shape;618;p70">
              <a:extLst>
                <a:ext uri="{FF2B5EF4-FFF2-40B4-BE49-F238E27FC236}">
                  <a16:creationId xmlns:a16="http://schemas.microsoft.com/office/drawing/2014/main" id="{437BC829-B152-D0CB-3F3A-51DFF8E326E6}"/>
                </a:ext>
              </a:extLst>
            </p:cNvPr>
            <p:cNvSpPr/>
            <p:nvPr/>
          </p:nvSpPr>
          <p:spPr>
            <a:xfrm>
              <a:off x="5077275" y="3304450"/>
              <a:ext cx="122100" cy="99275"/>
            </a:xfrm>
            <a:custGeom>
              <a:avLst/>
              <a:gdLst/>
              <a:ahLst/>
              <a:cxnLst/>
              <a:rect l="l" t="t" r="r" b="b"/>
              <a:pathLst>
                <a:path w="4884" h="3971" extrusionOk="0">
                  <a:moveTo>
                    <a:pt x="2426" y="1"/>
                  </a:moveTo>
                  <a:cubicBezTo>
                    <a:pt x="1103" y="1"/>
                    <a:pt x="0" y="1104"/>
                    <a:pt x="0" y="2427"/>
                  </a:cubicBezTo>
                  <a:cubicBezTo>
                    <a:pt x="0" y="3025"/>
                    <a:pt x="190" y="3530"/>
                    <a:pt x="536" y="3971"/>
                  </a:cubicBezTo>
                  <a:cubicBezTo>
                    <a:pt x="820" y="3624"/>
                    <a:pt x="1103" y="3309"/>
                    <a:pt x="1481" y="3057"/>
                  </a:cubicBezTo>
                  <a:cubicBezTo>
                    <a:pt x="1261" y="2805"/>
                    <a:pt x="1103" y="2458"/>
                    <a:pt x="1103" y="2112"/>
                  </a:cubicBezTo>
                  <a:cubicBezTo>
                    <a:pt x="1103" y="1356"/>
                    <a:pt x="1733" y="726"/>
                    <a:pt x="2489" y="726"/>
                  </a:cubicBezTo>
                  <a:cubicBezTo>
                    <a:pt x="3214" y="726"/>
                    <a:pt x="3844" y="1356"/>
                    <a:pt x="3844" y="2112"/>
                  </a:cubicBezTo>
                  <a:cubicBezTo>
                    <a:pt x="3844" y="2458"/>
                    <a:pt x="3687" y="2805"/>
                    <a:pt x="3466" y="3057"/>
                  </a:cubicBezTo>
                  <a:cubicBezTo>
                    <a:pt x="3844" y="3246"/>
                    <a:pt x="4128" y="3561"/>
                    <a:pt x="4317" y="3971"/>
                  </a:cubicBezTo>
                  <a:cubicBezTo>
                    <a:pt x="4695" y="3530"/>
                    <a:pt x="4884" y="3025"/>
                    <a:pt x="4884" y="2427"/>
                  </a:cubicBezTo>
                  <a:cubicBezTo>
                    <a:pt x="4884" y="1104"/>
                    <a:pt x="3781" y="1"/>
                    <a:pt x="24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" name="Google Shape;619;p70">
              <a:extLst>
                <a:ext uri="{FF2B5EF4-FFF2-40B4-BE49-F238E27FC236}">
                  <a16:creationId xmlns:a16="http://schemas.microsoft.com/office/drawing/2014/main" id="{1898C2C3-4D17-EE64-172F-D6D2A6404CF6}"/>
                </a:ext>
              </a:extLst>
            </p:cNvPr>
            <p:cNvSpPr/>
            <p:nvPr/>
          </p:nvSpPr>
          <p:spPr>
            <a:xfrm>
              <a:off x="5121375" y="3339900"/>
              <a:ext cx="35475" cy="35475"/>
            </a:xfrm>
            <a:custGeom>
              <a:avLst/>
              <a:gdLst/>
              <a:ahLst/>
              <a:cxnLst/>
              <a:rect l="l" t="t" r="r" b="b"/>
              <a:pathLst>
                <a:path w="1419" h="1419" extrusionOk="0">
                  <a:moveTo>
                    <a:pt x="725" y="1"/>
                  </a:moveTo>
                  <a:cubicBezTo>
                    <a:pt x="316" y="1"/>
                    <a:pt x="1" y="316"/>
                    <a:pt x="1" y="694"/>
                  </a:cubicBezTo>
                  <a:cubicBezTo>
                    <a:pt x="1" y="1103"/>
                    <a:pt x="316" y="1418"/>
                    <a:pt x="725" y="1418"/>
                  </a:cubicBezTo>
                  <a:cubicBezTo>
                    <a:pt x="1103" y="1418"/>
                    <a:pt x="1418" y="1103"/>
                    <a:pt x="1418" y="694"/>
                  </a:cubicBezTo>
                  <a:cubicBezTo>
                    <a:pt x="1418" y="316"/>
                    <a:pt x="1103" y="1"/>
                    <a:pt x="7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" name="Google Shape;620;p70">
              <a:extLst>
                <a:ext uri="{FF2B5EF4-FFF2-40B4-BE49-F238E27FC236}">
                  <a16:creationId xmlns:a16="http://schemas.microsoft.com/office/drawing/2014/main" id="{7776D047-5388-FBE9-7032-6236F3505DA9}"/>
                </a:ext>
              </a:extLst>
            </p:cNvPr>
            <p:cNvSpPr/>
            <p:nvPr/>
          </p:nvSpPr>
          <p:spPr>
            <a:xfrm>
              <a:off x="5009550" y="3234750"/>
              <a:ext cx="259150" cy="261125"/>
            </a:xfrm>
            <a:custGeom>
              <a:avLst/>
              <a:gdLst/>
              <a:ahLst/>
              <a:cxnLst/>
              <a:rect l="l" t="t" r="r" b="b"/>
              <a:pathLst>
                <a:path w="10366" h="10445" extrusionOk="0">
                  <a:moveTo>
                    <a:pt x="5198" y="2159"/>
                  </a:moveTo>
                  <a:cubicBezTo>
                    <a:pt x="6931" y="2159"/>
                    <a:pt x="8286" y="3514"/>
                    <a:pt x="8286" y="5246"/>
                  </a:cubicBezTo>
                  <a:cubicBezTo>
                    <a:pt x="8286" y="6916"/>
                    <a:pt x="6931" y="8365"/>
                    <a:pt x="5198" y="8365"/>
                  </a:cubicBezTo>
                  <a:cubicBezTo>
                    <a:pt x="3340" y="8365"/>
                    <a:pt x="2079" y="6822"/>
                    <a:pt x="2079" y="5246"/>
                  </a:cubicBezTo>
                  <a:cubicBezTo>
                    <a:pt x="2079" y="3514"/>
                    <a:pt x="3497" y="2159"/>
                    <a:pt x="5198" y="2159"/>
                  </a:cubicBezTo>
                  <a:close/>
                  <a:moveTo>
                    <a:pt x="5167" y="1"/>
                  </a:moveTo>
                  <a:cubicBezTo>
                    <a:pt x="5088" y="1"/>
                    <a:pt x="5009" y="17"/>
                    <a:pt x="4946" y="48"/>
                  </a:cubicBezTo>
                  <a:lnTo>
                    <a:pt x="4001" y="836"/>
                  </a:lnTo>
                  <a:lnTo>
                    <a:pt x="2773" y="678"/>
                  </a:lnTo>
                  <a:cubicBezTo>
                    <a:pt x="2756" y="675"/>
                    <a:pt x="2739" y="673"/>
                    <a:pt x="2723" y="673"/>
                  </a:cubicBezTo>
                  <a:cubicBezTo>
                    <a:pt x="2583" y="673"/>
                    <a:pt x="2454" y="786"/>
                    <a:pt x="2426" y="899"/>
                  </a:cubicBezTo>
                  <a:lnTo>
                    <a:pt x="1953" y="2033"/>
                  </a:lnTo>
                  <a:lnTo>
                    <a:pt x="819" y="2505"/>
                  </a:lnTo>
                  <a:cubicBezTo>
                    <a:pt x="662" y="2568"/>
                    <a:pt x="567" y="2694"/>
                    <a:pt x="630" y="2852"/>
                  </a:cubicBezTo>
                  <a:lnTo>
                    <a:pt x="788" y="4081"/>
                  </a:lnTo>
                  <a:lnTo>
                    <a:pt x="32" y="5026"/>
                  </a:lnTo>
                  <a:cubicBezTo>
                    <a:pt x="0" y="5183"/>
                    <a:pt x="0" y="5341"/>
                    <a:pt x="63" y="5467"/>
                  </a:cubicBezTo>
                  <a:lnTo>
                    <a:pt x="819" y="6381"/>
                  </a:lnTo>
                  <a:lnTo>
                    <a:pt x="662" y="7609"/>
                  </a:lnTo>
                  <a:cubicBezTo>
                    <a:pt x="630" y="7767"/>
                    <a:pt x="725" y="7924"/>
                    <a:pt x="851" y="7956"/>
                  </a:cubicBezTo>
                  <a:lnTo>
                    <a:pt x="1985" y="8428"/>
                  </a:lnTo>
                  <a:lnTo>
                    <a:pt x="2457" y="9594"/>
                  </a:lnTo>
                  <a:cubicBezTo>
                    <a:pt x="2536" y="9725"/>
                    <a:pt x="2637" y="9791"/>
                    <a:pt x="2741" y="9791"/>
                  </a:cubicBezTo>
                  <a:cubicBezTo>
                    <a:pt x="2762" y="9791"/>
                    <a:pt x="2783" y="9788"/>
                    <a:pt x="2804" y="9783"/>
                  </a:cubicBezTo>
                  <a:lnTo>
                    <a:pt x="4033" y="9626"/>
                  </a:lnTo>
                  <a:lnTo>
                    <a:pt x="4978" y="10382"/>
                  </a:lnTo>
                  <a:cubicBezTo>
                    <a:pt x="5072" y="10413"/>
                    <a:pt x="5104" y="10445"/>
                    <a:pt x="5167" y="10445"/>
                  </a:cubicBezTo>
                  <a:cubicBezTo>
                    <a:pt x="5261" y="10445"/>
                    <a:pt x="5324" y="10413"/>
                    <a:pt x="5387" y="10382"/>
                  </a:cubicBezTo>
                  <a:lnTo>
                    <a:pt x="6333" y="9626"/>
                  </a:lnTo>
                  <a:lnTo>
                    <a:pt x="7530" y="9783"/>
                  </a:lnTo>
                  <a:cubicBezTo>
                    <a:pt x="7687" y="9783"/>
                    <a:pt x="7876" y="9689"/>
                    <a:pt x="7908" y="9594"/>
                  </a:cubicBezTo>
                  <a:lnTo>
                    <a:pt x="8380" y="8428"/>
                  </a:lnTo>
                  <a:lnTo>
                    <a:pt x="9515" y="7956"/>
                  </a:lnTo>
                  <a:cubicBezTo>
                    <a:pt x="9672" y="7893"/>
                    <a:pt x="9735" y="7767"/>
                    <a:pt x="9704" y="7609"/>
                  </a:cubicBezTo>
                  <a:lnTo>
                    <a:pt x="9546" y="6381"/>
                  </a:lnTo>
                  <a:lnTo>
                    <a:pt x="10302" y="5467"/>
                  </a:lnTo>
                  <a:cubicBezTo>
                    <a:pt x="10365" y="5341"/>
                    <a:pt x="10365" y="5120"/>
                    <a:pt x="10302" y="5026"/>
                  </a:cubicBezTo>
                  <a:lnTo>
                    <a:pt x="9546" y="4081"/>
                  </a:lnTo>
                  <a:lnTo>
                    <a:pt x="9704" y="2852"/>
                  </a:lnTo>
                  <a:cubicBezTo>
                    <a:pt x="9735" y="2694"/>
                    <a:pt x="9641" y="2537"/>
                    <a:pt x="9515" y="2505"/>
                  </a:cubicBezTo>
                  <a:lnTo>
                    <a:pt x="8380" y="2033"/>
                  </a:lnTo>
                  <a:lnTo>
                    <a:pt x="7908" y="899"/>
                  </a:lnTo>
                  <a:cubicBezTo>
                    <a:pt x="7826" y="762"/>
                    <a:pt x="7719" y="672"/>
                    <a:pt x="7589" y="672"/>
                  </a:cubicBezTo>
                  <a:cubicBezTo>
                    <a:pt x="7570" y="672"/>
                    <a:pt x="7550" y="674"/>
                    <a:pt x="7530" y="678"/>
                  </a:cubicBezTo>
                  <a:lnTo>
                    <a:pt x="6333" y="836"/>
                  </a:lnTo>
                  <a:lnTo>
                    <a:pt x="5387" y="48"/>
                  </a:lnTo>
                  <a:cubicBezTo>
                    <a:pt x="5324" y="17"/>
                    <a:pt x="5246" y="1"/>
                    <a:pt x="51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" name="Google Shape;621;p70">
              <a:extLst>
                <a:ext uri="{FF2B5EF4-FFF2-40B4-BE49-F238E27FC236}">
                  <a16:creationId xmlns:a16="http://schemas.microsoft.com/office/drawing/2014/main" id="{FF3FEB66-E58D-3211-1B07-8DC9B90340D5}"/>
                </a:ext>
              </a:extLst>
            </p:cNvPr>
            <p:cNvSpPr/>
            <p:nvPr/>
          </p:nvSpPr>
          <p:spPr>
            <a:xfrm>
              <a:off x="5105625" y="3391900"/>
              <a:ext cx="66975" cy="34675"/>
            </a:xfrm>
            <a:custGeom>
              <a:avLst/>
              <a:gdLst/>
              <a:ahLst/>
              <a:cxnLst/>
              <a:rect l="l" t="t" r="r" b="b"/>
              <a:pathLst>
                <a:path w="2679" h="1387" extrusionOk="0">
                  <a:moveTo>
                    <a:pt x="1355" y="0"/>
                  </a:moveTo>
                  <a:cubicBezTo>
                    <a:pt x="725" y="0"/>
                    <a:pt x="190" y="441"/>
                    <a:pt x="1" y="977"/>
                  </a:cubicBezTo>
                  <a:cubicBezTo>
                    <a:pt x="410" y="1229"/>
                    <a:pt x="820" y="1386"/>
                    <a:pt x="1355" y="1386"/>
                  </a:cubicBezTo>
                  <a:cubicBezTo>
                    <a:pt x="1859" y="1386"/>
                    <a:pt x="2301" y="1229"/>
                    <a:pt x="2679" y="977"/>
                  </a:cubicBezTo>
                  <a:cubicBezTo>
                    <a:pt x="2521" y="410"/>
                    <a:pt x="1985" y="0"/>
                    <a:pt x="13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" name="Google Shape;622;p70">
              <a:extLst>
                <a:ext uri="{FF2B5EF4-FFF2-40B4-BE49-F238E27FC236}">
                  <a16:creationId xmlns:a16="http://schemas.microsoft.com/office/drawing/2014/main" id="{616F09D0-C7CA-E219-C9DC-45E81E380A79}"/>
                </a:ext>
              </a:extLst>
            </p:cNvPr>
            <p:cNvSpPr/>
            <p:nvPr/>
          </p:nvSpPr>
          <p:spPr>
            <a:xfrm>
              <a:off x="5192275" y="3443075"/>
              <a:ext cx="95325" cy="86975"/>
            </a:xfrm>
            <a:custGeom>
              <a:avLst/>
              <a:gdLst/>
              <a:ahLst/>
              <a:cxnLst/>
              <a:rect l="l" t="t" r="r" b="b"/>
              <a:pathLst>
                <a:path w="3813" h="3479" extrusionOk="0">
                  <a:moveTo>
                    <a:pt x="2867" y="1"/>
                  </a:moveTo>
                  <a:cubicBezTo>
                    <a:pt x="2741" y="127"/>
                    <a:pt x="2647" y="221"/>
                    <a:pt x="2489" y="284"/>
                  </a:cubicBezTo>
                  <a:lnTo>
                    <a:pt x="1607" y="631"/>
                  </a:lnTo>
                  <a:lnTo>
                    <a:pt x="1260" y="1482"/>
                  </a:lnTo>
                  <a:cubicBezTo>
                    <a:pt x="1103" y="1891"/>
                    <a:pt x="693" y="2112"/>
                    <a:pt x="284" y="2112"/>
                  </a:cubicBezTo>
                  <a:lnTo>
                    <a:pt x="158" y="2112"/>
                  </a:lnTo>
                  <a:lnTo>
                    <a:pt x="0" y="2080"/>
                  </a:lnTo>
                  <a:lnTo>
                    <a:pt x="1166" y="3372"/>
                  </a:lnTo>
                  <a:cubicBezTo>
                    <a:pt x="1237" y="3443"/>
                    <a:pt x="1343" y="3478"/>
                    <a:pt x="1445" y="3478"/>
                  </a:cubicBezTo>
                  <a:cubicBezTo>
                    <a:pt x="1479" y="3478"/>
                    <a:pt x="1512" y="3474"/>
                    <a:pt x="1544" y="3466"/>
                  </a:cubicBezTo>
                  <a:cubicBezTo>
                    <a:pt x="1638" y="3403"/>
                    <a:pt x="1764" y="3340"/>
                    <a:pt x="1764" y="3183"/>
                  </a:cubicBezTo>
                  <a:lnTo>
                    <a:pt x="2080" y="1639"/>
                  </a:lnTo>
                  <a:lnTo>
                    <a:pt x="3497" y="1324"/>
                  </a:lnTo>
                  <a:cubicBezTo>
                    <a:pt x="3532" y="1338"/>
                    <a:pt x="3563" y="1344"/>
                    <a:pt x="3592" y="1344"/>
                  </a:cubicBezTo>
                  <a:cubicBezTo>
                    <a:pt x="3693" y="1344"/>
                    <a:pt x="3756" y="1265"/>
                    <a:pt x="3781" y="1167"/>
                  </a:cubicBezTo>
                  <a:cubicBezTo>
                    <a:pt x="3812" y="1072"/>
                    <a:pt x="3781" y="946"/>
                    <a:pt x="3686" y="820"/>
                  </a:cubicBezTo>
                  <a:lnTo>
                    <a:pt x="286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" name="Google Shape;623;p70">
              <a:extLst>
                <a:ext uri="{FF2B5EF4-FFF2-40B4-BE49-F238E27FC236}">
                  <a16:creationId xmlns:a16="http://schemas.microsoft.com/office/drawing/2014/main" id="{6C7D638C-6593-BB12-BF8E-7D7BA441A2E9}"/>
                </a:ext>
              </a:extLst>
            </p:cNvPr>
            <p:cNvSpPr/>
            <p:nvPr/>
          </p:nvSpPr>
          <p:spPr>
            <a:xfrm>
              <a:off x="4991425" y="3444650"/>
              <a:ext cx="95325" cy="87325"/>
            </a:xfrm>
            <a:custGeom>
              <a:avLst/>
              <a:gdLst/>
              <a:ahLst/>
              <a:cxnLst/>
              <a:rect l="l" t="t" r="r" b="b"/>
              <a:pathLst>
                <a:path w="3813" h="3493" extrusionOk="0">
                  <a:moveTo>
                    <a:pt x="946" y="1"/>
                  </a:moveTo>
                  <a:lnTo>
                    <a:pt x="126" y="851"/>
                  </a:lnTo>
                  <a:cubicBezTo>
                    <a:pt x="0" y="851"/>
                    <a:pt x="0" y="1009"/>
                    <a:pt x="32" y="1104"/>
                  </a:cubicBezTo>
                  <a:cubicBezTo>
                    <a:pt x="95" y="1230"/>
                    <a:pt x="158" y="1324"/>
                    <a:pt x="315" y="1356"/>
                  </a:cubicBezTo>
                  <a:lnTo>
                    <a:pt x="1733" y="1671"/>
                  </a:lnTo>
                  <a:lnTo>
                    <a:pt x="2048" y="3214"/>
                  </a:lnTo>
                  <a:cubicBezTo>
                    <a:pt x="2080" y="3309"/>
                    <a:pt x="2174" y="3435"/>
                    <a:pt x="2300" y="3466"/>
                  </a:cubicBezTo>
                  <a:cubicBezTo>
                    <a:pt x="2328" y="3485"/>
                    <a:pt x="2361" y="3492"/>
                    <a:pt x="2396" y="3492"/>
                  </a:cubicBezTo>
                  <a:cubicBezTo>
                    <a:pt x="2482" y="3492"/>
                    <a:pt x="2580" y="3448"/>
                    <a:pt x="2647" y="3403"/>
                  </a:cubicBezTo>
                  <a:lnTo>
                    <a:pt x="3813" y="2112"/>
                  </a:lnTo>
                  <a:lnTo>
                    <a:pt x="3813" y="2112"/>
                  </a:lnTo>
                  <a:lnTo>
                    <a:pt x="3624" y="2143"/>
                  </a:lnTo>
                  <a:lnTo>
                    <a:pt x="3561" y="2143"/>
                  </a:lnTo>
                  <a:cubicBezTo>
                    <a:pt x="3119" y="2143"/>
                    <a:pt x="2773" y="1891"/>
                    <a:pt x="2552" y="1513"/>
                  </a:cubicBezTo>
                  <a:lnTo>
                    <a:pt x="2206" y="631"/>
                  </a:lnTo>
                  <a:lnTo>
                    <a:pt x="1355" y="284"/>
                  </a:lnTo>
                  <a:cubicBezTo>
                    <a:pt x="1198" y="221"/>
                    <a:pt x="1072" y="127"/>
                    <a:pt x="9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9" name="Google Shape;1379;p104">
            <a:extLst>
              <a:ext uri="{FF2B5EF4-FFF2-40B4-BE49-F238E27FC236}">
                <a16:creationId xmlns:a16="http://schemas.microsoft.com/office/drawing/2014/main" id="{AFCB4D46-4B73-D807-2BEC-B20A7FA9AFFE}"/>
              </a:ext>
            </a:extLst>
          </p:cNvPr>
          <p:cNvGrpSpPr/>
          <p:nvPr/>
        </p:nvGrpSpPr>
        <p:grpSpPr>
          <a:xfrm>
            <a:off x="5162309" y="3575577"/>
            <a:ext cx="345275" cy="469750"/>
            <a:chOff x="6256975" y="3933700"/>
            <a:chExt cx="345275" cy="469750"/>
          </a:xfrm>
          <a:solidFill>
            <a:srgbClr val="4472C4"/>
          </a:solidFill>
        </p:grpSpPr>
        <p:sp>
          <p:nvSpPr>
            <p:cNvPr id="10" name="Google Shape;1380;p104">
              <a:extLst>
                <a:ext uri="{FF2B5EF4-FFF2-40B4-BE49-F238E27FC236}">
                  <a16:creationId xmlns:a16="http://schemas.microsoft.com/office/drawing/2014/main" id="{3A2938E1-7A03-E404-4628-952A79243741}"/>
                </a:ext>
              </a:extLst>
            </p:cNvPr>
            <p:cNvSpPr/>
            <p:nvPr/>
          </p:nvSpPr>
          <p:spPr>
            <a:xfrm>
              <a:off x="6326225" y="3933700"/>
              <a:ext cx="206775" cy="208900"/>
            </a:xfrm>
            <a:custGeom>
              <a:avLst/>
              <a:gdLst/>
              <a:ahLst/>
              <a:cxnLst/>
              <a:rect l="l" t="t" r="r" b="b"/>
              <a:pathLst>
                <a:path w="8271" h="8356" extrusionOk="0">
                  <a:moveTo>
                    <a:pt x="4143" y="3074"/>
                  </a:moveTo>
                  <a:cubicBezTo>
                    <a:pt x="4749" y="3074"/>
                    <a:pt x="5240" y="3564"/>
                    <a:pt x="5240" y="4186"/>
                  </a:cubicBezTo>
                  <a:cubicBezTo>
                    <a:pt x="5240" y="4792"/>
                    <a:pt x="4749" y="5282"/>
                    <a:pt x="4143" y="5282"/>
                  </a:cubicBezTo>
                  <a:cubicBezTo>
                    <a:pt x="3522" y="5282"/>
                    <a:pt x="3031" y="4792"/>
                    <a:pt x="3031" y="4186"/>
                  </a:cubicBezTo>
                  <a:cubicBezTo>
                    <a:pt x="3031" y="3564"/>
                    <a:pt x="3522" y="3074"/>
                    <a:pt x="4143" y="3074"/>
                  </a:cubicBezTo>
                  <a:close/>
                  <a:moveTo>
                    <a:pt x="3407" y="1"/>
                  </a:moveTo>
                  <a:cubicBezTo>
                    <a:pt x="3104" y="1"/>
                    <a:pt x="2844" y="245"/>
                    <a:pt x="2844" y="563"/>
                  </a:cubicBezTo>
                  <a:lnTo>
                    <a:pt x="2844" y="621"/>
                  </a:lnTo>
                  <a:cubicBezTo>
                    <a:pt x="2844" y="880"/>
                    <a:pt x="2700" y="1126"/>
                    <a:pt x="2469" y="1271"/>
                  </a:cubicBezTo>
                  <a:cubicBezTo>
                    <a:pt x="2469" y="1271"/>
                    <a:pt x="2454" y="1271"/>
                    <a:pt x="2454" y="1284"/>
                  </a:cubicBezTo>
                  <a:cubicBezTo>
                    <a:pt x="2332" y="1350"/>
                    <a:pt x="2198" y="1382"/>
                    <a:pt x="2068" y="1382"/>
                  </a:cubicBezTo>
                  <a:cubicBezTo>
                    <a:pt x="1939" y="1382"/>
                    <a:pt x="1812" y="1350"/>
                    <a:pt x="1704" y="1284"/>
                  </a:cubicBezTo>
                  <a:lnTo>
                    <a:pt x="1646" y="1256"/>
                  </a:lnTo>
                  <a:cubicBezTo>
                    <a:pt x="1558" y="1207"/>
                    <a:pt x="1456" y="1178"/>
                    <a:pt x="1354" y="1178"/>
                  </a:cubicBezTo>
                  <a:cubicBezTo>
                    <a:pt x="1307" y="1178"/>
                    <a:pt x="1259" y="1184"/>
                    <a:pt x="1213" y="1198"/>
                  </a:cubicBezTo>
                  <a:cubicBezTo>
                    <a:pt x="1084" y="1242"/>
                    <a:pt x="953" y="1328"/>
                    <a:pt x="882" y="1458"/>
                  </a:cubicBezTo>
                  <a:lnTo>
                    <a:pt x="145" y="2727"/>
                  </a:lnTo>
                  <a:cubicBezTo>
                    <a:pt x="1" y="2987"/>
                    <a:pt x="87" y="3334"/>
                    <a:pt x="347" y="3478"/>
                  </a:cubicBezTo>
                  <a:lnTo>
                    <a:pt x="420" y="3522"/>
                  </a:lnTo>
                  <a:cubicBezTo>
                    <a:pt x="636" y="3651"/>
                    <a:pt x="780" y="3897"/>
                    <a:pt x="780" y="4171"/>
                  </a:cubicBezTo>
                  <a:lnTo>
                    <a:pt x="780" y="4186"/>
                  </a:lnTo>
                  <a:cubicBezTo>
                    <a:pt x="780" y="4459"/>
                    <a:pt x="636" y="4705"/>
                    <a:pt x="405" y="4849"/>
                  </a:cubicBezTo>
                  <a:lnTo>
                    <a:pt x="347" y="4878"/>
                  </a:lnTo>
                  <a:cubicBezTo>
                    <a:pt x="87" y="5036"/>
                    <a:pt x="1" y="5369"/>
                    <a:pt x="145" y="5642"/>
                  </a:cubicBezTo>
                  <a:lnTo>
                    <a:pt x="882" y="6899"/>
                  </a:lnTo>
                  <a:cubicBezTo>
                    <a:pt x="953" y="7028"/>
                    <a:pt x="1084" y="7129"/>
                    <a:pt x="1228" y="7158"/>
                  </a:cubicBezTo>
                  <a:cubicBezTo>
                    <a:pt x="1274" y="7174"/>
                    <a:pt x="1325" y="7182"/>
                    <a:pt x="1376" y="7182"/>
                  </a:cubicBezTo>
                  <a:cubicBezTo>
                    <a:pt x="1468" y="7182"/>
                    <a:pt x="1563" y="7156"/>
                    <a:pt x="1646" y="7101"/>
                  </a:cubicBezTo>
                  <a:lnTo>
                    <a:pt x="1704" y="7072"/>
                  </a:lnTo>
                  <a:cubicBezTo>
                    <a:pt x="1809" y="7008"/>
                    <a:pt x="1932" y="6976"/>
                    <a:pt x="2059" y="6976"/>
                  </a:cubicBezTo>
                  <a:cubicBezTo>
                    <a:pt x="2192" y="6976"/>
                    <a:pt x="2329" y="7012"/>
                    <a:pt x="2454" y="7086"/>
                  </a:cubicBezTo>
                  <a:cubicBezTo>
                    <a:pt x="2454" y="7086"/>
                    <a:pt x="2469" y="7086"/>
                    <a:pt x="2469" y="7101"/>
                  </a:cubicBezTo>
                  <a:cubicBezTo>
                    <a:pt x="2700" y="7230"/>
                    <a:pt x="2844" y="7476"/>
                    <a:pt x="2844" y="7736"/>
                  </a:cubicBezTo>
                  <a:lnTo>
                    <a:pt x="2844" y="7807"/>
                  </a:lnTo>
                  <a:cubicBezTo>
                    <a:pt x="2844" y="8111"/>
                    <a:pt x="3104" y="8355"/>
                    <a:pt x="3407" y="8355"/>
                  </a:cubicBezTo>
                  <a:lnTo>
                    <a:pt x="4865" y="8355"/>
                  </a:lnTo>
                  <a:cubicBezTo>
                    <a:pt x="5167" y="8355"/>
                    <a:pt x="5427" y="8111"/>
                    <a:pt x="5427" y="7807"/>
                  </a:cubicBezTo>
                  <a:lnTo>
                    <a:pt x="5427" y="7736"/>
                  </a:lnTo>
                  <a:cubicBezTo>
                    <a:pt x="5427" y="7476"/>
                    <a:pt x="5571" y="7230"/>
                    <a:pt x="5802" y="7101"/>
                  </a:cubicBezTo>
                  <a:cubicBezTo>
                    <a:pt x="5802" y="7086"/>
                    <a:pt x="5817" y="7086"/>
                    <a:pt x="5817" y="7086"/>
                  </a:cubicBezTo>
                  <a:cubicBezTo>
                    <a:pt x="5942" y="7012"/>
                    <a:pt x="6079" y="6976"/>
                    <a:pt x="6212" y="6976"/>
                  </a:cubicBezTo>
                  <a:cubicBezTo>
                    <a:pt x="6339" y="6976"/>
                    <a:pt x="6462" y="7008"/>
                    <a:pt x="6567" y="7072"/>
                  </a:cubicBezTo>
                  <a:lnTo>
                    <a:pt x="6625" y="7101"/>
                  </a:lnTo>
                  <a:cubicBezTo>
                    <a:pt x="6708" y="7156"/>
                    <a:pt x="6803" y="7182"/>
                    <a:pt x="6899" y="7182"/>
                  </a:cubicBezTo>
                  <a:cubicBezTo>
                    <a:pt x="6952" y="7182"/>
                    <a:pt x="7006" y="7174"/>
                    <a:pt x="7058" y="7158"/>
                  </a:cubicBezTo>
                  <a:cubicBezTo>
                    <a:pt x="7187" y="7129"/>
                    <a:pt x="7318" y="7028"/>
                    <a:pt x="7389" y="6899"/>
                  </a:cubicBezTo>
                  <a:lnTo>
                    <a:pt x="8126" y="5642"/>
                  </a:lnTo>
                  <a:cubicBezTo>
                    <a:pt x="8270" y="5369"/>
                    <a:pt x="8184" y="5036"/>
                    <a:pt x="7924" y="4878"/>
                  </a:cubicBezTo>
                  <a:lnTo>
                    <a:pt x="7866" y="4834"/>
                  </a:lnTo>
                  <a:cubicBezTo>
                    <a:pt x="7635" y="4705"/>
                    <a:pt x="7491" y="4459"/>
                    <a:pt x="7491" y="4186"/>
                  </a:cubicBezTo>
                  <a:lnTo>
                    <a:pt x="7491" y="4171"/>
                  </a:lnTo>
                  <a:cubicBezTo>
                    <a:pt x="7491" y="3897"/>
                    <a:pt x="7635" y="3651"/>
                    <a:pt x="7866" y="3522"/>
                  </a:cubicBezTo>
                  <a:lnTo>
                    <a:pt x="7924" y="3478"/>
                  </a:lnTo>
                  <a:cubicBezTo>
                    <a:pt x="8184" y="3334"/>
                    <a:pt x="8270" y="2987"/>
                    <a:pt x="8126" y="2727"/>
                  </a:cubicBezTo>
                  <a:lnTo>
                    <a:pt x="7389" y="1458"/>
                  </a:lnTo>
                  <a:cubicBezTo>
                    <a:pt x="7318" y="1328"/>
                    <a:pt x="7187" y="1242"/>
                    <a:pt x="7058" y="1198"/>
                  </a:cubicBezTo>
                  <a:cubicBezTo>
                    <a:pt x="7012" y="1184"/>
                    <a:pt x="6965" y="1178"/>
                    <a:pt x="6917" y="1178"/>
                  </a:cubicBezTo>
                  <a:cubicBezTo>
                    <a:pt x="6815" y="1178"/>
                    <a:pt x="6713" y="1207"/>
                    <a:pt x="6625" y="1256"/>
                  </a:cubicBezTo>
                  <a:lnTo>
                    <a:pt x="6567" y="1284"/>
                  </a:lnTo>
                  <a:cubicBezTo>
                    <a:pt x="6462" y="1348"/>
                    <a:pt x="6339" y="1381"/>
                    <a:pt x="6212" y="1381"/>
                  </a:cubicBezTo>
                  <a:cubicBezTo>
                    <a:pt x="6079" y="1381"/>
                    <a:pt x="5942" y="1345"/>
                    <a:pt x="5817" y="1271"/>
                  </a:cubicBezTo>
                  <a:lnTo>
                    <a:pt x="5802" y="1271"/>
                  </a:lnTo>
                  <a:cubicBezTo>
                    <a:pt x="5571" y="1126"/>
                    <a:pt x="5427" y="880"/>
                    <a:pt x="5427" y="621"/>
                  </a:cubicBezTo>
                  <a:lnTo>
                    <a:pt x="5427" y="563"/>
                  </a:lnTo>
                  <a:cubicBezTo>
                    <a:pt x="5427" y="245"/>
                    <a:pt x="5167" y="1"/>
                    <a:pt x="48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" name="Google Shape;1381;p104">
              <a:extLst>
                <a:ext uri="{FF2B5EF4-FFF2-40B4-BE49-F238E27FC236}">
                  <a16:creationId xmlns:a16="http://schemas.microsoft.com/office/drawing/2014/main" id="{8BF9D9D9-DA59-C184-FC18-A1EC0A8E9D97}"/>
                </a:ext>
              </a:extLst>
            </p:cNvPr>
            <p:cNvSpPr/>
            <p:nvPr/>
          </p:nvSpPr>
          <p:spPr>
            <a:xfrm>
              <a:off x="6465500" y="4164950"/>
              <a:ext cx="136750" cy="196650"/>
            </a:xfrm>
            <a:custGeom>
              <a:avLst/>
              <a:gdLst/>
              <a:ahLst/>
              <a:cxnLst/>
              <a:rect l="l" t="t" r="r" b="b"/>
              <a:pathLst>
                <a:path w="5470" h="7866" extrusionOk="0">
                  <a:moveTo>
                    <a:pt x="1790" y="0"/>
                  </a:moveTo>
                  <a:cubicBezTo>
                    <a:pt x="1183" y="0"/>
                    <a:pt x="621" y="231"/>
                    <a:pt x="188" y="650"/>
                  </a:cubicBezTo>
                  <a:cubicBezTo>
                    <a:pt x="116" y="722"/>
                    <a:pt x="58" y="794"/>
                    <a:pt x="0" y="881"/>
                  </a:cubicBezTo>
                  <a:cubicBezTo>
                    <a:pt x="346" y="1039"/>
                    <a:pt x="664" y="1270"/>
                    <a:pt x="953" y="1545"/>
                  </a:cubicBezTo>
                  <a:cubicBezTo>
                    <a:pt x="1905" y="2497"/>
                    <a:pt x="2180" y="3896"/>
                    <a:pt x="1732" y="5095"/>
                  </a:cubicBezTo>
                  <a:cubicBezTo>
                    <a:pt x="2194" y="5455"/>
                    <a:pt x="2584" y="5903"/>
                    <a:pt x="2886" y="6422"/>
                  </a:cubicBezTo>
                  <a:cubicBezTo>
                    <a:pt x="3146" y="6869"/>
                    <a:pt x="3276" y="7360"/>
                    <a:pt x="3276" y="7865"/>
                  </a:cubicBezTo>
                  <a:lnTo>
                    <a:pt x="3694" y="7865"/>
                  </a:lnTo>
                  <a:cubicBezTo>
                    <a:pt x="4300" y="7865"/>
                    <a:pt x="4864" y="7548"/>
                    <a:pt x="5166" y="7000"/>
                  </a:cubicBezTo>
                  <a:cubicBezTo>
                    <a:pt x="5470" y="6465"/>
                    <a:pt x="5470" y="5845"/>
                    <a:pt x="5152" y="5311"/>
                  </a:cubicBezTo>
                  <a:cubicBezTo>
                    <a:pt x="4748" y="4633"/>
                    <a:pt x="4156" y="4114"/>
                    <a:pt x="3464" y="3781"/>
                  </a:cubicBezTo>
                  <a:cubicBezTo>
                    <a:pt x="4272" y="2886"/>
                    <a:pt x="4243" y="1516"/>
                    <a:pt x="3392" y="650"/>
                  </a:cubicBezTo>
                  <a:cubicBezTo>
                    <a:pt x="2959" y="231"/>
                    <a:pt x="2396" y="0"/>
                    <a:pt x="179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" name="Google Shape;1382;p104">
              <a:extLst>
                <a:ext uri="{FF2B5EF4-FFF2-40B4-BE49-F238E27FC236}">
                  <a16:creationId xmlns:a16="http://schemas.microsoft.com/office/drawing/2014/main" id="{D63D1E40-1204-F8C6-B54C-44C481330F9E}"/>
                </a:ext>
              </a:extLst>
            </p:cNvPr>
            <p:cNvSpPr/>
            <p:nvPr/>
          </p:nvSpPr>
          <p:spPr>
            <a:xfrm>
              <a:off x="6256975" y="4164950"/>
              <a:ext cx="136750" cy="196650"/>
            </a:xfrm>
            <a:custGeom>
              <a:avLst/>
              <a:gdLst/>
              <a:ahLst/>
              <a:cxnLst/>
              <a:rect l="l" t="t" r="r" b="b"/>
              <a:pathLst>
                <a:path w="5470" h="7866" extrusionOk="0">
                  <a:moveTo>
                    <a:pt x="3681" y="0"/>
                  </a:moveTo>
                  <a:cubicBezTo>
                    <a:pt x="3074" y="0"/>
                    <a:pt x="2511" y="231"/>
                    <a:pt x="2078" y="650"/>
                  </a:cubicBezTo>
                  <a:cubicBezTo>
                    <a:pt x="1227" y="1516"/>
                    <a:pt x="1198" y="2886"/>
                    <a:pt x="2007" y="3781"/>
                  </a:cubicBezTo>
                  <a:cubicBezTo>
                    <a:pt x="1314" y="4114"/>
                    <a:pt x="722" y="4633"/>
                    <a:pt x="318" y="5311"/>
                  </a:cubicBezTo>
                  <a:cubicBezTo>
                    <a:pt x="15" y="5845"/>
                    <a:pt x="0" y="6465"/>
                    <a:pt x="304" y="7000"/>
                  </a:cubicBezTo>
                  <a:cubicBezTo>
                    <a:pt x="606" y="7548"/>
                    <a:pt x="1170" y="7865"/>
                    <a:pt x="1776" y="7865"/>
                  </a:cubicBezTo>
                  <a:lnTo>
                    <a:pt x="2194" y="7865"/>
                  </a:lnTo>
                  <a:cubicBezTo>
                    <a:pt x="2194" y="7360"/>
                    <a:pt x="2324" y="6869"/>
                    <a:pt x="2584" y="6422"/>
                  </a:cubicBezTo>
                  <a:cubicBezTo>
                    <a:pt x="2886" y="5903"/>
                    <a:pt x="3276" y="5455"/>
                    <a:pt x="3738" y="5095"/>
                  </a:cubicBezTo>
                  <a:cubicBezTo>
                    <a:pt x="3290" y="3896"/>
                    <a:pt x="3565" y="2497"/>
                    <a:pt x="4518" y="1545"/>
                  </a:cubicBezTo>
                  <a:cubicBezTo>
                    <a:pt x="4806" y="1270"/>
                    <a:pt x="5124" y="1039"/>
                    <a:pt x="5470" y="881"/>
                  </a:cubicBezTo>
                  <a:cubicBezTo>
                    <a:pt x="5412" y="794"/>
                    <a:pt x="5355" y="722"/>
                    <a:pt x="5282" y="650"/>
                  </a:cubicBezTo>
                  <a:cubicBezTo>
                    <a:pt x="4849" y="231"/>
                    <a:pt x="4287" y="0"/>
                    <a:pt x="368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83;p104">
              <a:extLst>
                <a:ext uri="{FF2B5EF4-FFF2-40B4-BE49-F238E27FC236}">
                  <a16:creationId xmlns:a16="http://schemas.microsoft.com/office/drawing/2014/main" id="{3EA542E5-6EBF-4FA3-B0FD-3537BDB47643}"/>
                </a:ext>
              </a:extLst>
            </p:cNvPr>
            <p:cNvSpPr/>
            <p:nvPr/>
          </p:nvSpPr>
          <p:spPr>
            <a:xfrm>
              <a:off x="6337775" y="4206800"/>
              <a:ext cx="183675" cy="196650"/>
            </a:xfrm>
            <a:custGeom>
              <a:avLst/>
              <a:gdLst/>
              <a:ahLst/>
              <a:cxnLst/>
              <a:rect l="l" t="t" r="r" b="b"/>
              <a:pathLst>
                <a:path w="7347" h="7866" extrusionOk="0">
                  <a:moveTo>
                    <a:pt x="3681" y="0"/>
                  </a:moveTo>
                  <a:cubicBezTo>
                    <a:pt x="3075" y="0"/>
                    <a:pt x="2498" y="231"/>
                    <a:pt x="2079" y="664"/>
                  </a:cubicBezTo>
                  <a:cubicBezTo>
                    <a:pt x="1213" y="1516"/>
                    <a:pt x="1199" y="2886"/>
                    <a:pt x="2007" y="3781"/>
                  </a:cubicBezTo>
                  <a:cubicBezTo>
                    <a:pt x="1314" y="4113"/>
                    <a:pt x="708" y="4633"/>
                    <a:pt x="318" y="5311"/>
                  </a:cubicBezTo>
                  <a:cubicBezTo>
                    <a:pt x="1" y="5845"/>
                    <a:pt x="1" y="6465"/>
                    <a:pt x="304" y="7000"/>
                  </a:cubicBezTo>
                  <a:cubicBezTo>
                    <a:pt x="607" y="7548"/>
                    <a:pt x="1155" y="7865"/>
                    <a:pt x="1776" y="7865"/>
                  </a:cubicBezTo>
                  <a:lnTo>
                    <a:pt x="5571" y="7865"/>
                  </a:lnTo>
                  <a:cubicBezTo>
                    <a:pt x="6192" y="7865"/>
                    <a:pt x="6740" y="7548"/>
                    <a:pt x="7043" y="7000"/>
                  </a:cubicBezTo>
                  <a:cubicBezTo>
                    <a:pt x="7346" y="6465"/>
                    <a:pt x="7346" y="5845"/>
                    <a:pt x="7029" y="5311"/>
                  </a:cubicBezTo>
                  <a:cubicBezTo>
                    <a:pt x="6639" y="4633"/>
                    <a:pt x="6033" y="4113"/>
                    <a:pt x="5340" y="3781"/>
                  </a:cubicBezTo>
                  <a:cubicBezTo>
                    <a:pt x="6148" y="2886"/>
                    <a:pt x="6134" y="1516"/>
                    <a:pt x="5268" y="664"/>
                  </a:cubicBezTo>
                  <a:cubicBezTo>
                    <a:pt x="4849" y="231"/>
                    <a:pt x="4272" y="0"/>
                    <a:pt x="368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90654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0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69D08C-C9AC-FBB2-36D6-9ABFF3A1C2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¿QUÉ ESPERAMOS DE LAS MIPYMES?</a:t>
            </a:r>
            <a:endParaRPr lang="es-CL" dirty="0"/>
          </a:p>
        </p:txBody>
      </p:sp>
      <p:sp>
        <p:nvSpPr>
          <p:cNvPr id="9" name="Google Shape;1265;p100">
            <a:extLst>
              <a:ext uri="{FF2B5EF4-FFF2-40B4-BE49-F238E27FC236}">
                <a16:creationId xmlns:a16="http://schemas.microsoft.com/office/drawing/2014/main" id="{60EE0C7C-F0B5-DE31-13DA-69900670F16F}"/>
              </a:ext>
            </a:extLst>
          </p:cNvPr>
          <p:cNvSpPr txBox="1">
            <a:spLocks/>
          </p:cNvSpPr>
          <p:nvPr/>
        </p:nvSpPr>
        <p:spPr>
          <a:xfrm>
            <a:off x="375683" y="1684818"/>
            <a:ext cx="7223051" cy="1814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171450" indent="-171450">
              <a:spcAft>
                <a:spcPts val="600"/>
              </a:spcAft>
            </a:pPr>
            <a:r>
              <a:rPr lang="es-ES" dirty="0">
                <a:solidFill>
                  <a:schemeClr val="tx1"/>
                </a:solidFill>
                <a:ea typeface="Arial" panose="020B0604020202020204" pitchFamily="34" charset="0"/>
                <a:cs typeface="Calibri" panose="020F0502020204030204" pitchFamily="34" charset="0"/>
              </a:rPr>
              <a:t>Responder la encuesta de línea de base y herramienta de autodiagnóstico</a:t>
            </a:r>
          </a:p>
          <a:p>
            <a:pPr marL="171450" indent="-171450">
              <a:spcAft>
                <a:spcPts val="600"/>
              </a:spcAft>
            </a:pPr>
            <a:r>
              <a:rPr lang="es-ES" dirty="0">
                <a:solidFill>
                  <a:schemeClr val="tx1"/>
                </a:solidFill>
                <a:ea typeface="Arial" panose="020B0604020202020204" pitchFamily="34" charset="0"/>
                <a:cs typeface="Calibri" panose="020F0502020204030204" pitchFamily="34" charset="0"/>
              </a:rPr>
              <a:t>Participación activa de MiPymes en el proyecto</a:t>
            </a:r>
          </a:p>
          <a:p>
            <a:pPr marL="171450" indent="-171450">
              <a:spcAft>
                <a:spcPts val="600"/>
              </a:spcAft>
            </a:pPr>
            <a:r>
              <a:rPr lang="es-CL" dirty="0">
                <a:solidFill>
                  <a:schemeClr val="tx1"/>
                </a:solidFill>
                <a:ea typeface="Arial" panose="020B0604020202020204" pitchFamily="34" charset="0"/>
                <a:cs typeface="Calibri" panose="020F0502020204030204" pitchFamily="34" charset="0"/>
                <a:sym typeface="Fjalla One"/>
              </a:rPr>
              <a:t>Participar en actividades de </a:t>
            </a:r>
            <a:r>
              <a:rPr lang="es-CL" dirty="0" err="1">
                <a:solidFill>
                  <a:schemeClr val="tx1"/>
                </a:solidFill>
                <a:ea typeface="Arial" panose="020B0604020202020204" pitchFamily="34" charset="0"/>
                <a:cs typeface="Calibri" panose="020F0502020204030204" pitchFamily="34" charset="0"/>
                <a:sym typeface="Fjalla One"/>
              </a:rPr>
              <a:t>mentoring</a:t>
            </a:r>
            <a:r>
              <a:rPr lang="es-CL" dirty="0">
                <a:solidFill>
                  <a:schemeClr val="tx1"/>
                </a:solidFill>
                <a:ea typeface="Arial" panose="020B0604020202020204" pitchFamily="34" charset="0"/>
                <a:cs typeface="Calibri" panose="020F0502020204030204" pitchFamily="34" charset="0"/>
                <a:sym typeface="Fjalla One"/>
              </a:rPr>
              <a:t>  y vinculación Chile-Europa</a:t>
            </a:r>
          </a:p>
          <a:p>
            <a:pPr marL="171450" indent="-171450">
              <a:spcAft>
                <a:spcPts val="600"/>
              </a:spcAft>
            </a:pPr>
            <a:r>
              <a:rPr lang="es-ES" dirty="0">
                <a:ea typeface="Arial" panose="020B0604020202020204" pitchFamily="34" charset="0"/>
                <a:cs typeface="Calibri" panose="020F0502020204030204" pitchFamily="34" charset="0"/>
                <a:sym typeface="Fjalla One"/>
              </a:rPr>
              <a:t>Compartir experiencias asociadas a su rubro de trabajo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001B1FE-F139-546E-53D2-4045CCDAF4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8148" y="1684818"/>
            <a:ext cx="1370169" cy="1351220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D40448A8-AD66-B850-842A-C644EDE4AFF7}"/>
              </a:ext>
            </a:extLst>
          </p:cNvPr>
          <p:cNvSpPr txBox="1"/>
          <p:nvPr/>
        </p:nvSpPr>
        <p:spPr>
          <a:xfrm>
            <a:off x="7055775" y="3161414"/>
            <a:ext cx="205491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b="1" dirty="0">
                <a:solidFill>
                  <a:schemeClr val="tx1"/>
                </a:solidFill>
                <a:ea typeface="Arial" panose="020B0604020202020204" pitchFamily="34" charset="0"/>
                <a:cs typeface="Calibri" panose="020F0502020204030204" pitchFamily="34" charset="0"/>
              </a:rPr>
              <a:t>QR: Encuesta de línea de base</a:t>
            </a:r>
            <a:endParaRPr lang="es-CL" b="1" dirty="0"/>
          </a:p>
        </p:txBody>
      </p:sp>
    </p:spTree>
    <p:extLst>
      <p:ext uri="{BB962C8B-B14F-4D97-AF65-F5344CB8AC3E}">
        <p14:creationId xmlns:p14="http://schemas.microsoft.com/office/powerpoint/2010/main" val="2026390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69D08C-C9AC-FBB2-36D6-9ABFF3A1C2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¿QUÉ BENÉFICOS PUEDEN OBTENER LAS MIPYMES?</a:t>
            </a:r>
            <a:endParaRPr lang="es-CL" dirty="0"/>
          </a:p>
        </p:txBody>
      </p:sp>
      <p:sp>
        <p:nvSpPr>
          <p:cNvPr id="9" name="Google Shape;1265;p100">
            <a:extLst>
              <a:ext uri="{FF2B5EF4-FFF2-40B4-BE49-F238E27FC236}">
                <a16:creationId xmlns:a16="http://schemas.microsoft.com/office/drawing/2014/main" id="{60EE0C7C-F0B5-DE31-13DA-69900670F16F}"/>
              </a:ext>
            </a:extLst>
          </p:cNvPr>
          <p:cNvSpPr txBox="1">
            <a:spLocks/>
          </p:cNvSpPr>
          <p:nvPr/>
        </p:nvSpPr>
        <p:spPr>
          <a:xfrm>
            <a:off x="347330" y="1297172"/>
            <a:ext cx="8449340" cy="31685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171450" indent="-171450" algn="just">
              <a:spcAft>
                <a:spcPts val="600"/>
              </a:spcAft>
            </a:pPr>
            <a:r>
              <a:rPr lang="es-CL" dirty="0">
                <a:solidFill>
                  <a:schemeClr val="tx1"/>
                </a:solidFill>
                <a:ea typeface="Arial" panose="020B0604020202020204" pitchFamily="34" charset="0"/>
                <a:cs typeface="Calibri" panose="020F0502020204030204" pitchFamily="34" charset="0"/>
                <a:sym typeface="Fjalla One"/>
              </a:rPr>
              <a:t>Capacitarse en economía circular aplicada en la construcción</a:t>
            </a:r>
          </a:p>
          <a:p>
            <a:pPr marL="171450" indent="-171450" algn="just">
              <a:spcAft>
                <a:spcPts val="600"/>
              </a:spcAft>
            </a:pPr>
            <a:r>
              <a:rPr lang="es-ES" dirty="0">
                <a:solidFill>
                  <a:schemeClr val="tx1"/>
                </a:solidFill>
                <a:ea typeface="Arial" panose="020B0604020202020204" pitchFamily="34" charset="0"/>
                <a:cs typeface="Calibri" panose="020F0502020204030204" pitchFamily="34" charset="0"/>
              </a:rPr>
              <a:t>Aumentar la vinculación entre proveedores de servicios y productos sustentables</a:t>
            </a:r>
          </a:p>
          <a:p>
            <a:pPr marL="171450" indent="-171450" algn="just">
              <a:spcAft>
                <a:spcPts val="600"/>
              </a:spcAft>
            </a:pPr>
            <a:r>
              <a:rPr lang="es-CL" dirty="0">
                <a:solidFill>
                  <a:schemeClr val="tx1"/>
                </a:solidFill>
                <a:ea typeface="Arial" panose="020B0604020202020204" pitchFamily="34" charset="0"/>
                <a:cs typeface="Calibri" panose="020F0502020204030204" pitchFamily="34" charset="0"/>
                <a:sym typeface="Fjalla One"/>
              </a:rPr>
              <a:t>Capacitarse en </a:t>
            </a:r>
            <a:r>
              <a:rPr lang="es-ES" dirty="0">
                <a:solidFill>
                  <a:schemeClr val="tx1"/>
                </a:solidFill>
                <a:ea typeface="Arial" panose="020B0604020202020204" pitchFamily="34" charset="0"/>
                <a:cs typeface="Calibri" panose="020F0502020204030204" pitchFamily="34" charset="0"/>
                <a:sym typeface="Fjalla One"/>
              </a:rPr>
              <a:t>mecanismos de certificaciones sustentables</a:t>
            </a:r>
            <a:endParaRPr lang="es-ES" dirty="0">
              <a:solidFill>
                <a:schemeClr val="tx1"/>
              </a:solidFill>
              <a:ea typeface="Arial" panose="020B0604020202020204" pitchFamily="34" charset="0"/>
              <a:cs typeface="Calibri" panose="020F0502020204030204" pitchFamily="34" charset="0"/>
            </a:endParaRPr>
          </a:p>
          <a:p>
            <a:pPr marL="171450" indent="-171450" algn="just">
              <a:spcAft>
                <a:spcPts val="600"/>
              </a:spcAft>
            </a:pPr>
            <a:r>
              <a:rPr lang="es-ES" dirty="0">
                <a:solidFill>
                  <a:schemeClr val="tx1"/>
                </a:solidFill>
                <a:ea typeface="Arial" panose="020B0604020202020204" pitchFamily="34" charset="0"/>
                <a:cs typeface="Calibri" panose="020F0502020204030204" pitchFamily="34" charset="0"/>
              </a:rPr>
              <a:t>Creación e implementación de planes de acción para resolver problemáticas identificadas</a:t>
            </a:r>
          </a:p>
          <a:p>
            <a:pPr marL="171450" indent="-171450" algn="just">
              <a:spcAft>
                <a:spcPts val="600"/>
              </a:spcAft>
            </a:pPr>
            <a:r>
              <a:rPr lang="es-ES" dirty="0">
                <a:solidFill>
                  <a:schemeClr val="tx1"/>
                </a:solidFill>
                <a:ea typeface="Arial" panose="020B0604020202020204" pitchFamily="34" charset="0"/>
                <a:cs typeface="Calibri" panose="020F0502020204030204" pitchFamily="34" charset="0"/>
              </a:rPr>
              <a:t>Determinación de indicadores ambientales mediante ACV a un grupo determinado de MiPymes</a:t>
            </a:r>
          </a:p>
          <a:p>
            <a:pPr marL="171450" indent="-171450" algn="just">
              <a:spcAft>
                <a:spcPts val="600"/>
              </a:spcAft>
            </a:pPr>
            <a:r>
              <a:rPr lang="es-ES" dirty="0">
                <a:solidFill>
                  <a:schemeClr val="tx1"/>
                </a:solidFill>
                <a:ea typeface="Arial" panose="020B0604020202020204" pitchFamily="34" charset="0"/>
                <a:cs typeface="Calibri" panose="020F0502020204030204" pitchFamily="34" charset="0"/>
              </a:rPr>
              <a:t>Conocer experiencias exitosas de economía circular en Europa</a:t>
            </a:r>
            <a:endParaRPr lang="es-CL" dirty="0">
              <a:solidFill>
                <a:schemeClr val="tx1"/>
              </a:solidFill>
              <a:ea typeface="Arial" panose="020B0604020202020204" pitchFamily="34" charset="0"/>
              <a:cs typeface="Calibri" panose="020F0502020204030204" pitchFamily="34" charset="0"/>
              <a:sym typeface="Fjalla One"/>
            </a:endParaRPr>
          </a:p>
        </p:txBody>
      </p:sp>
    </p:spTree>
    <p:extLst>
      <p:ext uri="{BB962C8B-B14F-4D97-AF65-F5344CB8AC3E}">
        <p14:creationId xmlns:p14="http://schemas.microsoft.com/office/powerpoint/2010/main" val="2503878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Google Shape;1360;p104">
            <a:extLst>
              <a:ext uri="{FF2B5EF4-FFF2-40B4-BE49-F238E27FC236}">
                <a16:creationId xmlns:a16="http://schemas.microsoft.com/office/drawing/2014/main" id="{62C3F2C7-5AE0-409B-9BD4-FE3C8432CAD9}"/>
              </a:ext>
            </a:extLst>
          </p:cNvPr>
          <p:cNvCxnSpPr>
            <a:cxnSpLocks/>
          </p:cNvCxnSpPr>
          <p:nvPr/>
        </p:nvCxnSpPr>
        <p:spPr>
          <a:xfrm>
            <a:off x="7322417" y="2886200"/>
            <a:ext cx="0" cy="352469"/>
          </a:xfrm>
          <a:prstGeom prst="straightConnector1">
            <a:avLst/>
          </a:prstGeom>
          <a:noFill/>
          <a:ln w="1143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" name="Google Shape;1360;p104">
            <a:extLst>
              <a:ext uri="{FF2B5EF4-FFF2-40B4-BE49-F238E27FC236}">
                <a16:creationId xmlns:a16="http://schemas.microsoft.com/office/drawing/2014/main" id="{E38D56C9-D30E-F6B5-7822-0F7BD86D8DC3}"/>
              </a:ext>
            </a:extLst>
          </p:cNvPr>
          <p:cNvCxnSpPr>
            <a:cxnSpLocks/>
          </p:cNvCxnSpPr>
          <p:nvPr/>
        </p:nvCxnSpPr>
        <p:spPr>
          <a:xfrm>
            <a:off x="5487667" y="2438465"/>
            <a:ext cx="0" cy="352469"/>
          </a:xfrm>
          <a:prstGeom prst="straightConnector1">
            <a:avLst/>
          </a:prstGeom>
          <a:noFill/>
          <a:ln w="1143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09" name="Google Shape;1209;p98"/>
          <p:cNvCxnSpPr>
            <a:stCxn id="1210" idx="3"/>
            <a:endCxn id="1211" idx="1"/>
          </p:cNvCxnSpPr>
          <p:nvPr/>
        </p:nvCxnSpPr>
        <p:spPr>
          <a:xfrm>
            <a:off x="2489275" y="2886200"/>
            <a:ext cx="492600" cy="0"/>
          </a:xfrm>
          <a:prstGeom prst="straightConnector1">
            <a:avLst/>
          </a:prstGeom>
          <a:noFill/>
          <a:ln w="1143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12" name="Google Shape;1212;p98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dirty="0"/>
              <a:t>PRINCIPALES HITOS DEL PROYECTO</a:t>
            </a:r>
            <a:endParaRPr dirty="0"/>
          </a:p>
        </p:txBody>
      </p:sp>
      <p:sp>
        <p:nvSpPr>
          <p:cNvPr id="1214" name="Google Shape;1214;p98"/>
          <p:cNvSpPr txBox="1">
            <a:spLocks noGrp="1"/>
          </p:cNvSpPr>
          <p:nvPr>
            <p:ph type="subTitle" idx="4294967295"/>
          </p:nvPr>
        </p:nvSpPr>
        <p:spPr>
          <a:xfrm>
            <a:off x="724468" y="1567127"/>
            <a:ext cx="2201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39700" indent="0" algn="ctr">
              <a:buNone/>
            </a:pPr>
            <a:r>
              <a:rPr lang="es-ES" sz="1200" dirty="0">
                <a:ea typeface="Arial" panose="020B0604020202020204" pitchFamily="34" charset="0"/>
                <a:cs typeface="Calibri" panose="020F0502020204030204" pitchFamily="34" charset="0"/>
              </a:rPr>
              <a:t>Desarrollo y aplicación de una </a:t>
            </a:r>
            <a:r>
              <a:rPr lang="es-ES" sz="1200" b="1" dirty="0">
                <a:ea typeface="Arial" panose="020B0604020202020204" pitchFamily="34" charset="0"/>
                <a:cs typeface="Calibri" panose="020F0502020204030204" pitchFamily="34" charset="0"/>
              </a:rPr>
              <a:t>herramienta web para el Autodiagnóstico </a:t>
            </a:r>
            <a:r>
              <a:rPr lang="es-ES" sz="1200" dirty="0">
                <a:ea typeface="Arial" panose="020B0604020202020204" pitchFamily="34" charset="0"/>
                <a:cs typeface="Calibri" panose="020F0502020204030204" pitchFamily="34" charset="0"/>
              </a:rPr>
              <a:t>del </a:t>
            </a:r>
            <a:r>
              <a:rPr lang="es-ES" sz="1200" b="1" dirty="0">
                <a:ea typeface="Arial" panose="020B0604020202020204" pitchFamily="34" charset="0"/>
                <a:cs typeface="Calibri" panose="020F0502020204030204" pitchFamily="34" charset="0"/>
              </a:rPr>
              <a:t>nivel de circularidad </a:t>
            </a:r>
            <a:r>
              <a:rPr lang="es-ES" sz="1200" dirty="0">
                <a:ea typeface="Arial" panose="020B0604020202020204" pitchFamily="34" charset="0"/>
                <a:cs typeface="Calibri" panose="020F0502020204030204" pitchFamily="34" charset="0"/>
              </a:rPr>
              <a:t>a de la </a:t>
            </a:r>
            <a:r>
              <a:rPr lang="es-ES" sz="1200" dirty="0" err="1">
                <a:ea typeface="Arial" panose="020B0604020202020204" pitchFamily="34" charset="0"/>
                <a:cs typeface="Calibri" panose="020F0502020204030204" pitchFamily="34" charset="0"/>
              </a:rPr>
              <a:t>Mipymes</a:t>
            </a:r>
            <a:r>
              <a:rPr lang="es-ES" sz="1200" dirty="0">
                <a:ea typeface="Arial" panose="020B0604020202020204" pitchFamily="34" charset="0"/>
                <a:cs typeface="Calibri" panose="020F0502020204030204" pitchFamily="34" charset="0"/>
              </a:rPr>
              <a:t> del sector</a:t>
            </a:r>
            <a:endParaRPr lang="es-MX" sz="1200" dirty="0"/>
          </a:p>
        </p:txBody>
      </p:sp>
      <p:sp>
        <p:nvSpPr>
          <p:cNvPr id="1216" name="Google Shape;1216;p98"/>
          <p:cNvSpPr txBox="1">
            <a:spLocks noGrp="1"/>
          </p:cNvSpPr>
          <p:nvPr>
            <p:ph type="subTitle" idx="4294967295"/>
          </p:nvPr>
        </p:nvSpPr>
        <p:spPr>
          <a:xfrm>
            <a:off x="4386967" y="1756245"/>
            <a:ext cx="2201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39700" indent="0" algn="ctr">
              <a:buNone/>
            </a:pPr>
            <a:r>
              <a:rPr lang="es-MX" sz="1200" dirty="0">
                <a:ea typeface="Arial" panose="020B0604020202020204" pitchFamily="34" charset="0"/>
                <a:cs typeface="Calibri" panose="020F0502020204030204" pitchFamily="34" charset="0"/>
              </a:rPr>
              <a:t>Implementación de </a:t>
            </a:r>
            <a:r>
              <a:rPr lang="es-MX" sz="1200" b="1" dirty="0">
                <a:ea typeface="Arial" panose="020B0604020202020204" pitchFamily="34" charset="0"/>
                <a:cs typeface="Calibri" panose="020F0502020204030204" pitchFamily="34" charset="0"/>
              </a:rPr>
              <a:t>planes de acción grupales </a:t>
            </a:r>
            <a:r>
              <a:rPr lang="es-MX" sz="1200" dirty="0">
                <a:ea typeface="Arial" panose="020B0604020202020204" pitchFamily="34" charset="0"/>
                <a:cs typeface="Calibri" panose="020F0502020204030204" pitchFamily="34" charset="0"/>
              </a:rPr>
              <a:t>para </a:t>
            </a:r>
            <a:r>
              <a:rPr lang="es-MX" sz="1200" b="1" dirty="0">
                <a:ea typeface="Arial" panose="020B0604020202020204" pitchFamily="34" charset="0"/>
                <a:cs typeface="Calibri" panose="020F0502020204030204" pitchFamily="34" charset="0"/>
              </a:rPr>
              <a:t>50 MiPymes </a:t>
            </a:r>
            <a:r>
              <a:rPr lang="es-MX" sz="1200" dirty="0">
                <a:ea typeface="Arial" panose="020B0604020202020204" pitchFamily="34" charset="0"/>
                <a:cs typeface="Calibri" panose="020F0502020204030204" pitchFamily="34" charset="0"/>
              </a:rPr>
              <a:t>en la RM y Región de los Lagos</a:t>
            </a:r>
            <a:endParaRPr lang="es-MX" sz="1200" dirty="0"/>
          </a:p>
        </p:txBody>
      </p:sp>
      <p:sp>
        <p:nvSpPr>
          <p:cNvPr id="1218" name="Google Shape;1218;p98"/>
          <p:cNvSpPr txBox="1">
            <a:spLocks noGrp="1"/>
          </p:cNvSpPr>
          <p:nvPr>
            <p:ph type="subTitle" idx="4294967295"/>
          </p:nvPr>
        </p:nvSpPr>
        <p:spPr>
          <a:xfrm>
            <a:off x="2135331" y="3648902"/>
            <a:ext cx="3035172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39700" indent="0" algn="ctr">
              <a:buNone/>
            </a:pPr>
            <a:r>
              <a:rPr lang="es-ES" sz="1200" dirty="0">
                <a:ea typeface="Arial" panose="020B0604020202020204" pitchFamily="34" charset="0"/>
                <a:cs typeface="Calibri" panose="020F0502020204030204" pitchFamily="34" charset="0"/>
              </a:rPr>
              <a:t>Desarrollo y Empaquetamiento de </a:t>
            </a:r>
            <a:r>
              <a:rPr lang="es-ES" sz="1200" b="1" dirty="0">
                <a:ea typeface="Arial" panose="020B0604020202020204" pitchFamily="34" charset="0"/>
                <a:cs typeface="Calibri" panose="020F0502020204030204" pitchFamily="34" charset="0"/>
              </a:rPr>
              <a:t>material técnico especializado </a:t>
            </a:r>
            <a:r>
              <a:rPr lang="es-MX" sz="1200" b="1" dirty="0">
                <a:ea typeface="Arial" panose="020B0604020202020204" pitchFamily="34" charset="0"/>
                <a:cs typeface="Calibri" panose="020F0502020204030204" pitchFamily="34" charset="0"/>
              </a:rPr>
              <a:t>de</a:t>
            </a:r>
            <a:r>
              <a:rPr lang="es-MX" sz="1200" b="1" dirty="0"/>
              <a:t> estrategias de producción sustentable europeas</a:t>
            </a:r>
            <a:r>
              <a:rPr lang="es-MX" sz="1200" dirty="0"/>
              <a:t> adaptables al entorno chileno en el sector de la construcción</a:t>
            </a:r>
          </a:p>
        </p:txBody>
      </p:sp>
      <p:sp>
        <p:nvSpPr>
          <p:cNvPr id="1210" name="Google Shape;1210;p98"/>
          <p:cNvSpPr/>
          <p:nvPr/>
        </p:nvSpPr>
        <p:spPr>
          <a:xfrm>
            <a:off x="1147075" y="2614700"/>
            <a:ext cx="1342200" cy="543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fr" sz="1800" b="1" dirty="0">
                <a:solidFill>
                  <a:srgbClr val="263238"/>
                </a:solidFill>
                <a:latin typeface="Fjalla One"/>
                <a:ea typeface="Fjalla One"/>
                <a:cs typeface="Fjalla One"/>
                <a:sym typeface="Fjalla One"/>
              </a:rPr>
              <a:t>MAYO 2023</a:t>
            </a:r>
            <a:endParaRPr kumimoji="0" sz="1800" b="1" i="0" u="none" strike="noStrike" kern="0" cap="none" spc="0" normalizeH="0" baseline="0" noProof="0" dirty="0">
              <a:ln>
                <a:noFill/>
              </a:ln>
              <a:solidFill>
                <a:srgbClr val="263238"/>
              </a:solidFill>
              <a:effectLst/>
              <a:uLnTx/>
              <a:uFillTx/>
              <a:latin typeface="Fjalla One"/>
              <a:ea typeface="Fjalla One"/>
              <a:cs typeface="Fjalla One"/>
              <a:sym typeface="Fjalla One"/>
            </a:endParaRPr>
          </a:p>
        </p:txBody>
      </p:sp>
      <p:sp>
        <p:nvSpPr>
          <p:cNvPr id="1211" name="Google Shape;1211;p98"/>
          <p:cNvSpPr/>
          <p:nvPr/>
        </p:nvSpPr>
        <p:spPr>
          <a:xfrm>
            <a:off x="2981817" y="2614700"/>
            <a:ext cx="1342200" cy="543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r" sz="1800" b="1" i="0" u="none" strike="noStrike" kern="0" cap="none" spc="0" normalizeH="0" baseline="0" noProof="0" dirty="0">
                <a:ln>
                  <a:noFill/>
                </a:ln>
                <a:solidFill>
                  <a:srgbClr val="263238"/>
                </a:solidFill>
                <a:effectLst/>
                <a:uLnTx/>
                <a:uFillTx/>
                <a:latin typeface="Fjalla One"/>
                <a:ea typeface="Fjalla One"/>
                <a:cs typeface="Fjalla One"/>
                <a:sym typeface="Fjalla One"/>
              </a:rPr>
              <a:t>AGOSTO 2023</a:t>
            </a:r>
            <a:endParaRPr kumimoji="0" sz="1800" b="1" i="0" u="none" strike="noStrike" kern="0" cap="none" spc="0" normalizeH="0" baseline="0" noProof="0" dirty="0">
              <a:ln>
                <a:noFill/>
              </a:ln>
              <a:solidFill>
                <a:srgbClr val="263238"/>
              </a:solidFill>
              <a:effectLst/>
              <a:uLnTx/>
              <a:uFillTx/>
              <a:latin typeface="Fjalla One"/>
              <a:ea typeface="Fjalla One"/>
              <a:cs typeface="Fjalla One"/>
              <a:sym typeface="Fjalla One"/>
            </a:endParaRPr>
          </a:p>
        </p:txBody>
      </p:sp>
      <p:sp>
        <p:nvSpPr>
          <p:cNvPr id="1221" name="Google Shape;1221;p98"/>
          <p:cNvSpPr/>
          <p:nvPr/>
        </p:nvSpPr>
        <p:spPr>
          <a:xfrm>
            <a:off x="4816567" y="2614700"/>
            <a:ext cx="1342200" cy="543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r" sz="1800" b="1" i="0" u="none" strike="noStrike" kern="0" cap="none" spc="0" normalizeH="0" baseline="0" noProof="0" dirty="0">
                <a:ln>
                  <a:noFill/>
                </a:ln>
                <a:solidFill>
                  <a:srgbClr val="263238"/>
                </a:solidFill>
                <a:effectLst/>
                <a:uLnTx/>
                <a:uFillTx/>
                <a:latin typeface="Fjalla One"/>
                <a:ea typeface="Fjalla One"/>
                <a:cs typeface="Fjalla One"/>
                <a:sym typeface="Fjalla One"/>
              </a:rPr>
              <a:t>2024 - 2025</a:t>
            </a:r>
            <a:endParaRPr kumimoji="0" sz="1800" b="1" i="0" u="none" strike="noStrike" kern="0" cap="none" spc="0" normalizeH="0" baseline="0" noProof="0" dirty="0">
              <a:ln>
                <a:noFill/>
              </a:ln>
              <a:solidFill>
                <a:srgbClr val="263238"/>
              </a:solidFill>
              <a:effectLst/>
              <a:uLnTx/>
              <a:uFillTx/>
              <a:latin typeface="Fjalla One"/>
              <a:ea typeface="Fjalla One"/>
              <a:cs typeface="Fjalla One"/>
              <a:sym typeface="Fjalla One"/>
            </a:endParaRPr>
          </a:p>
        </p:txBody>
      </p:sp>
      <p:sp>
        <p:nvSpPr>
          <p:cNvPr id="1222" name="Google Shape;1222;p98"/>
          <p:cNvSpPr/>
          <p:nvPr/>
        </p:nvSpPr>
        <p:spPr>
          <a:xfrm>
            <a:off x="6651317" y="2614700"/>
            <a:ext cx="1342200" cy="543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r" sz="1800" b="1" i="0" u="none" strike="noStrike" kern="0" cap="none" spc="0" normalizeH="0" baseline="0" noProof="0" dirty="0">
                <a:ln>
                  <a:noFill/>
                </a:ln>
                <a:solidFill>
                  <a:srgbClr val="263238"/>
                </a:solidFill>
                <a:effectLst/>
                <a:uLnTx/>
                <a:uFillTx/>
                <a:latin typeface="Fjalla One"/>
                <a:ea typeface="Fjalla One"/>
                <a:cs typeface="Fjalla One"/>
                <a:sym typeface="Fjalla One"/>
              </a:rPr>
              <a:t>2024</a:t>
            </a:r>
            <a:endParaRPr kumimoji="0" sz="1800" b="1" i="0" u="none" strike="noStrike" kern="0" cap="none" spc="0" normalizeH="0" baseline="0" noProof="0" dirty="0">
              <a:ln>
                <a:noFill/>
              </a:ln>
              <a:solidFill>
                <a:srgbClr val="263238"/>
              </a:solidFill>
              <a:effectLst/>
              <a:uLnTx/>
              <a:uFillTx/>
              <a:latin typeface="Fjalla One"/>
              <a:ea typeface="Fjalla One"/>
              <a:cs typeface="Fjalla One"/>
              <a:sym typeface="Fjalla One"/>
            </a:endParaRPr>
          </a:p>
        </p:txBody>
      </p:sp>
      <p:cxnSp>
        <p:nvCxnSpPr>
          <p:cNvPr id="1223" name="Google Shape;1223;p98"/>
          <p:cNvCxnSpPr>
            <a:stCxn id="1211" idx="3"/>
            <a:endCxn id="1221" idx="1"/>
          </p:cNvCxnSpPr>
          <p:nvPr/>
        </p:nvCxnSpPr>
        <p:spPr>
          <a:xfrm>
            <a:off x="4324017" y="2886200"/>
            <a:ext cx="492600" cy="0"/>
          </a:xfrm>
          <a:prstGeom prst="straightConnector1">
            <a:avLst/>
          </a:prstGeom>
          <a:noFill/>
          <a:ln w="1143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24" name="Google Shape;1224;p98"/>
          <p:cNvCxnSpPr>
            <a:stCxn id="1221" idx="3"/>
            <a:endCxn id="1222" idx="1"/>
          </p:cNvCxnSpPr>
          <p:nvPr/>
        </p:nvCxnSpPr>
        <p:spPr>
          <a:xfrm>
            <a:off x="6158767" y="2886200"/>
            <a:ext cx="492600" cy="0"/>
          </a:xfrm>
          <a:prstGeom prst="straightConnector1">
            <a:avLst/>
          </a:prstGeom>
          <a:noFill/>
          <a:ln w="1143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" name="Google Shape;1360;p104">
            <a:extLst>
              <a:ext uri="{FF2B5EF4-FFF2-40B4-BE49-F238E27FC236}">
                <a16:creationId xmlns:a16="http://schemas.microsoft.com/office/drawing/2014/main" id="{EB46CE71-8466-29C7-9086-65EEE3E98A03}"/>
              </a:ext>
            </a:extLst>
          </p:cNvPr>
          <p:cNvCxnSpPr>
            <a:cxnSpLocks/>
          </p:cNvCxnSpPr>
          <p:nvPr/>
        </p:nvCxnSpPr>
        <p:spPr>
          <a:xfrm>
            <a:off x="1835811" y="2387229"/>
            <a:ext cx="0" cy="352469"/>
          </a:xfrm>
          <a:prstGeom prst="straightConnector1">
            <a:avLst/>
          </a:prstGeom>
          <a:noFill/>
          <a:ln w="1143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" name="Google Shape;1360;p104">
            <a:extLst>
              <a:ext uri="{FF2B5EF4-FFF2-40B4-BE49-F238E27FC236}">
                <a16:creationId xmlns:a16="http://schemas.microsoft.com/office/drawing/2014/main" id="{7A70A7DD-A418-C50C-6151-29CDD7CB0645}"/>
              </a:ext>
            </a:extLst>
          </p:cNvPr>
          <p:cNvCxnSpPr>
            <a:cxnSpLocks/>
          </p:cNvCxnSpPr>
          <p:nvPr/>
        </p:nvCxnSpPr>
        <p:spPr>
          <a:xfrm>
            <a:off x="3652917" y="2991980"/>
            <a:ext cx="0" cy="352469"/>
          </a:xfrm>
          <a:prstGeom prst="straightConnector1">
            <a:avLst/>
          </a:prstGeom>
          <a:noFill/>
          <a:ln w="1143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" name="CuadroTexto 11">
            <a:extLst>
              <a:ext uri="{FF2B5EF4-FFF2-40B4-BE49-F238E27FC236}">
                <a16:creationId xmlns:a16="http://schemas.microsoft.com/office/drawing/2014/main" id="{B5A1FB48-0CDF-F1BC-BA86-63F86AC898CD}"/>
              </a:ext>
            </a:extLst>
          </p:cNvPr>
          <p:cNvSpPr txBox="1"/>
          <p:nvPr/>
        </p:nvSpPr>
        <p:spPr>
          <a:xfrm>
            <a:off x="6254686" y="3205846"/>
            <a:ext cx="213546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1200" dirty="0">
                <a:solidFill>
                  <a:schemeClr val="dk1"/>
                </a:solidFill>
                <a:latin typeface="Open Sans"/>
                <a:cs typeface="Calibri" panose="020F0502020204030204" pitchFamily="34" charset="0"/>
                <a:sym typeface="Open Sans"/>
              </a:rPr>
              <a:t>Realización de un </a:t>
            </a:r>
            <a:r>
              <a:rPr lang="es-MX" sz="1200" b="1" dirty="0">
                <a:solidFill>
                  <a:schemeClr val="dk1"/>
                </a:solidFill>
                <a:latin typeface="Open Sans"/>
                <a:cs typeface="Calibri" panose="020F0502020204030204" pitchFamily="34" charset="0"/>
                <a:sym typeface="Open Sans"/>
              </a:rPr>
              <a:t>Programa de articulación y vinculación empresarial </a:t>
            </a:r>
            <a:r>
              <a:rPr lang="es-MX" sz="1200" dirty="0">
                <a:solidFill>
                  <a:schemeClr val="dk1"/>
                </a:solidFill>
                <a:latin typeface="Open Sans"/>
                <a:cs typeface="Calibri" panose="020F0502020204030204" pitchFamily="34" charset="0"/>
                <a:sym typeface="Open Sans"/>
              </a:rPr>
              <a:t>chilena y europea</a:t>
            </a:r>
          </a:p>
        </p:txBody>
      </p:sp>
    </p:spTree>
    <p:extLst>
      <p:ext uri="{BB962C8B-B14F-4D97-AF65-F5344CB8AC3E}">
        <p14:creationId xmlns:p14="http://schemas.microsoft.com/office/powerpoint/2010/main" val="3734935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6" name="Google Shape;1016;p93"/>
          <p:cNvSpPr txBox="1">
            <a:spLocks noGrp="1"/>
          </p:cNvSpPr>
          <p:nvPr>
            <p:ph type="title"/>
          </p:nvPr>
        </p:nvSpPr>
        <p:spPr>
          <a:xfrm>
            <a:off x="2718600" y="541872"/>
            <a:ext cx="3706800" cy="137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dirty="0"/>
              <a:t>¡Gracias !</a:t>
            </a:r>
            <a:endParaRPr dirty="0"/>
          </a:p>
        </p:txBody>
      </p:sp>
      <p:sp>
        <p:nvSpPr>
          <p:cNvPr id="1018" name="Google Shape;1018;p93"/>
          <p:cNvSpPr/>
          <p:nvPr/>
        </p:nvSpPr>
        <p:spPr>
          <a:xfrm rot="5400000">
            <a:off x="4244234" y="3596812"/>
            <a:ext cx="897600" cy="136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3F0E1C8-612B-3C56-C0CB-32E17D24A928}"/>
              </a:ext>
            </a:extLst>
          </p:cNvPr>
          <p:cNvSpPr txBox="1"/>
          <p:nvPr/>
        </p:nvSpPr>
        <p:spPr>
          <a:xfrm>
            <a:off x="0" y="2571750"/>
            <a:ext cx="445791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63500" algn="ctr"/>
            <a:r>
              <a:rPr lang="es-ES" sz="1200" b="1" i="0" dirty="0">
                <a:solidFill>
                  <a:schemeClr val="tx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Maud Breyne </a:t>
            </a:r>
          </a:p>
          <a:p>
            <a:pPr marR="63500" algn="ctr"/>
            <a:r>
              <a:rPr lang="es-ES" sz="1200" b="1" i="0" dirty="0">
                <a:solidFill>
                  <a:schemeClr val="tx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</a:t>
            </a:r>
            <a:endParaRPr lang="es-ES" sz="1200" b="0" i="0" dirty="0">
              <a:solidFill>
                <a:schemeClr val="tx1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es-ES" sz="1200" b="0" i="0" dirty="0">
                <a:solidFill>
                  <a:schemeClr val="tx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Jefa de Proyectos, Área de Sostenibilidad y Economía Circular  </a:t>
            </a:r>
          </a:p>
          <a:p>
            <a:pPr algn="ctr"/>
            <a:endParaRPr lang="es-ES" sz="1200" b="0" i="0" dirty="0">
              <a:solidFill>
                <a:schemeClr val="tx1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es-ES" sz="1200" b="1" i="0" dirty="0">
                <a:solidFill>
                  <a:schemeClr val="tx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Fundación Empresarial </a:t>
            </a:r>
            <a:r>
              <a:rPr lang="es-ES" sz="1200" b="1" i="0" dirty="0" err="1">
                <a:solidFill>
                  <a:schemeClr val="tx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Eurochile</a:t>
            </a:r>
            <a:r>
              <a:rPr lang="es-ES" sz="1200" b="0" i="0" dirty="0">
                <a:solidFill>
                  <a:schemeClr val="tx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</a:t>
            </a:r>
          </a:p>
          <a:p>
            <a:pPr algn="ctr"/>
            <a:r>
              <a:rPr lang="es-ES" sz="1200" b="0" i="0" dirty="0">
                <a:solidFill>
                  <a:schemeClr val="tx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Galvarino </a:t>
            </a:r>
            <a:r>
              <a:rPr lang="es-ES" sz="1200" b="0" i="0" dirty="0" err="1">
                <a:solidFill>
                  <a:schemeClr val="tx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Gallardo</a:t>
            </a:r>
            <a:r>
              <a:rPr lang="es-ES" sz="1200" b="0" i="0" dirty="0">
                <a:solidFill>
                  <a:schemeClr val="tx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1690 - Providencia | Santiago | Chile </a:t>
            </a:r>
          </a:p>
          <a:p>
            <a:pPr algn="ctr"/>
            <a:r>
              <a:rPr lang="es-ES" sz="1200" b="0" i="0" dirty="0">
                <a:solidFill>
                  <a:schemeClr val="tx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(562) 2787 8400 – (56 2) 2787 8430 </a:t>
            </a:r>
            <a:endParaRPr lang="es-ES" sz="12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es-ES" sz="1200" b="0" i="0" dirty="0">
                <a:solidFill>
                  <a:schemeClr val="tx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mbreyne@eurochile.cl</a:t>
            </a:r>
            <a:r>
              <a:rPr lang="es-ES" sz="1200" b="0" i="0" dirty="0">
                <a:solidFill>
                  <a:schemeClr val="tx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  </a:t>
            </a:r>
          </a:p>
          <a:p>
            <a:pPr algn="ctr"/>
            <a:r>
              <a:rPr lang="es-ES" sz="1200" b="1" i="0" dirty="0">
                <a:solidFill>
                  <a:schemeClr val="tx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www.eurochile.cl</a:t>
            </a:r>
            <a:r>
              <a:rPr lang="es-ES" sz="1200" b="0" i="0" dirty="0">
                <a:solidFill>
                  <a:schemeClr val="tx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  </a:t>
            </a:r>
          </a:p>
        </p:txBody>
      </p:sp>
      <p:sp>
        <p:nvSpPr>
          <p:cNvPr id="7" name="CuadroTexto 1">
            <a:extLst>
              <a:ext uri="{FF2B5EF4-FFF2-40B4-BE49-F238E27FC236}">
                <a16:creationId xmlns:a16="http://schemas.microsoft.com/office/drawing/2014/main" id="{90885145-7B29-F519-F28B-EA30F8391065}"/>
              </a:ext>
            </a:extLst>
          </p:cNvPr>
          <p:cNvSpPr txBox="1"/>
          <p:nvPr/>
        </p:nvSpPr>
        <p:spPr>
          <a:xfrm>
            <a:off x="4640400" y="2571750"/>
            <a:ext cx="432170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63500" algn="ctr"/>
            <a:r>
              <a:rPr lang="es-ES" sz="1200" b="1" i="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Cristian Riquelme</a:t>
            </a:r>
            <a:br>
              <a:rPr lang="es-ES" sz="1200" b="1" i="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s-ES" sz="1200" b="1" i="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</a:t>
            </a:r>
          </a:p>
          <a:p>
            <a:pPr marR="63500" algn="ctr"/>
            <a:r>
              <a:rPr lang="es-ES" sz="12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Advanced</a:t>
            </a:r>
            <a:r>
              <a:rPr lang="es-E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2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Researcher</a:t>
            </a:r>
            <a:r>
              <a:rPr lang="es-E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s-ES" sz="12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Waste</a:t>
            </a:r>
            <a:r>
              <a:rPr lang="es-E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Energy &amp; </a:t>
            </a:r>
            <a:r>
              <a:rPr lang="es-ES" sz="12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Environmental</a:t>
            </a:r>
            <a:r>
              <a:rPr lang="es-E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2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Impact</a:t>
            </a:r>
            <a:r>
              <a:rPr lang="es-E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(WEEI)</a:t>
            </a:r>
            <a:br>
              <a:rPr lang="es-E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es-ES" sz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es-ES" sz="1200" b="1" i="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EURECAT – centro Tecnológico de </a:t>
            </a:r>
            <a:r>
              <a:rPr lang="es-ES" sz="1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</a:t>
            </a:r>
            <a:r>
              <a:rPr lang="es-ES" sz="1200" b="1" i="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atalunya</a:t>
            </a:r>
          </a:p>
          <a:p>
            <a:pPr algn="ctr"/>
            <a:r>
              <a:rPr lang="es-MX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Hendaya 60, Piso 11, Las Condes, Santiago </a:t>
            </a:r>
          </a:p>
          <a:p>
            <a:pPr algn="ctr"/>
            <a:endParaRPr lang="es-ES" sz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es-MX" sz="1200" u="sng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cristian.riquelme@eurecat.org</a:t>
            </a:r>
            <a:r>
              <a:rPr lang="es-ES" sz="1200" b="0" i="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 </a:t>
            </a:r>
          </a:p>
          <a:p>
            <a:pPr algn="ctr"/>
            <a:r>
              <a:rPr lang="es-MX" sz="1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www.eurecat.org</a:t>
            </a:r>
            <a:r>
              <a:rPr lang="es-MX" sz="1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 </a:t>
            </a:r>
          </a:p>
        </p:txBody>
      </p:sp>
      <p:grpSp>
        <p:nvGrpSpPr>
          <p:cNvPr id="8" name="Google Shape;1578;p115">
            <a:extLst>
              <a:ext uri="{FF2B5EF4-FFF2-40B4-BE49-F238E27FC236}">
                <a16:creationId xmlns:a16="http://schemas.microsoft.com/office/drawing/2014/main" id="{D1921AE8-8AF0-BFD3-F4B2-C442A1A42734}"/>
              </a:ext>
            </a:extLst>
          </p:cNvPr>
          <p:cNvGrpSpPr/>
          <p:nvPr/>
        </p:nvGrpSpPr>
        <p:grpSpPr>
          <a:xfrm>
            <a:off x="4698363" y="1901683"/>
            <a:ext cx="387661" cy="387661"/>
            <a:chOff x="1379798" y="1723250"/>
            <a:chExt cx="397887" cy="397887"/>
          </a:xfrm>
        </p:grpSpPr>
        <p:sp>
          <p:nvSpPr>
            <p:cNvPr id="9" name="Google Shape;1579;p115">
              <a:extLst>
                <a:ext uri="{FF2B5EF4-FFF2-40B4-BE49-F238E27FC236}">
                  <a16:creationId xmlns:a16="http://schemas.microsoft.com/office/drawing/2014/main" id="{85E6F956-E94B-2EB1-DABE-617AEE215FF0}"/>
                </a:ext>
              </a:extLst>
            </p:cNvPr>
            <p:cNvSpPr/>
            <p:nvPr/>
          </p:nvSpPr>
          <p:spPr>
            <a:xfrm>
              <a:off x="1462169" y="1793977"/>
              <a:ext cx="23354" cy="23312"/>
            </a:xfrm>
            <a:custGeom>
              <a:avLst/>
              <a:gdLst/>
              <a:ahLst/>
              <a:cxnLst/>
              <a:rect l="l" t="t" r="r" b="b"/>
              <a:pathLst>
                <a:path w="1119" h="1117" extrusionOk="0">
                  <a:moveTo>
                    <a:pt x="559" y="1"/>
                  </a:moveTo>
                  <a:cubicBezTo>
                    <a:pt x="251" y="1"/>
                    <a:pt x="0" y="250"/>
                    <a:pt x="0" y="558"/>
                  </a:cubicBezTo>
                  <a:cubicBezTo>
                    <a:pt x="0" y="866"/>
                    <a:pt x="251" y="1117"/>
                    <a:pt x="559" y="1117"/>
                  </a:cubicBezTo>
                  <a:cubicBezTo>
                    <a:pt x="867" y="1117"/>
                    <a:pt x="1118" y="866"/>
                    <a:pt x="1118" y="558"/>
                  </a:cubicBezTo>
                  <a:cubicBezTo>
                    <a:pt x="1118" y="250"/>
                    <a:pt x="867" y="1"/>
                    <a:pt x="5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" name="Google Shape;1580;p115">
              <a:extLst>
                <a:ext uri="{FF2B5EF4-FFF2-40B4-BE49-F238E27FC236}">
                  <a16:creationId xmlns:a16="http://schemas.microsoft.com/office/drawing/2014/main" id="{1C67BA83-D3EE-8908-5C73-2089797E3AEA}"/>
                </a:ext>
              </a:extLst>
            </p:cNvPr>
            <p:cNvSpPr/>
            <p:nvPr/>
          </p:nvSpPr>
          <p:spPr>
            <a:xfrm>
              <a:off x="1379798" y="1723250"/>
              <a:ext cx="397887" cy="397887"/>
            </a:xfrm>
            <a:custGeom>
              <a:avLst/>
              <a:gdLst/>
              <a:ahLst/>
              <a:cxnLst/>
              <a:rect l="l" t="t" r="r" b="b"/>
              <a:pathLst>
                <a:path w="19065" h="19065" extrusionOk="0">
                  <a:moveTo>
                    <a:pt x="4506" y="2271"/>
                  </a:moveTo>
                  <a:cubicBezTo>
                    <a:pt x="5429" y="2271"/>
                    <a:pt x="6181" y="3023"/>
                    <a:pt x="6181" y="3947"/>
                  </a:cubicBezTo>
                  <a:cubicBezTo>
                    <a:pt x="6181" y="4872"/>
                    <a:pt x="5429" y="5622"/>
                    <a:pt x="4506" y="5622"/>
                  </a:cubicBezTo>
                  <a:cubicBezTo>
                    <a:pt x="3583" y="5622"/>
                    <a:pt x="2831" y="4872"/>
                    <a:pt x="2831" y="3947"/>
                  </a:cubicBezTo>
                  <a:cubicBezTo>
                    <a:pt x="2831" y="3023"/>
                    <a:pt x="3583" y="2271"/>
                    <a:pt x="4506" y="2271"/>
                  </a:cubicBezTo>
                  <a:close/>
                  <a:moveTo>
                    <a:pt x="5622" y="6740"/>
                  </a:moveTo>
                  <a:cubicBezTo>
                    <a:pt x="5932" y="6740"/>
                    <a:pt x="6181" y="6989"/>
                    <a:pt x="6181" y="7299"/>
                  </a:cubicBezTo>
                  <a:lnTo>
                    <a:pt x="6181" y="16234"/>
                  </a:lnTo>
                  <a:cubicBezTo>
                    <a:pt x="6181" y="16544"/>
                    <a:pt x="5932" y="16793"/>
                    <a:pt x="5622" y="16793"/>
                  </a:cubicBezTo>
                  <a:lnTo>
                    <a:pt x="3388" y="16793"/>
                  </a:lnTo>
                  <a:cubicBezTo>
                    <a:pt x="3080" y="16793"/>
                    <a:pt x="2831" y="16544"/>
                    <a:pt x="2831" y="16234"/>
                  </a:cubicBezTo>
                  <a:lnTo>
                    <a:pt x="2831" y="7299"/>
                  </a:lnTo>
                  <a:cubicBezTo>
                    <a:pt x="2831" y="6989"/>
                    <a:pt x="3080" y="6740"/>
                    <a:pt x="3388" y="6740"/>
                  </a:cubicBezTo>
                  <a:close/>
                  <a:moveTo>
                    <a:pt x="12596" y="6721"/>
                  </a:moveTo>
                  <a:cubicBezTo>
                    <a:pt x="12811" y="6721"/>
                    <a:pt x="13027" y="6739"/>
                    <a:pt x="13241" y="6774"/>
                  </a:cubicBezTo>
                  <a:cubicBezTo>
                    <a:pt x="15058" y="7069"/>
                    <a:pt x="16235" y="8557"/>
                    <a:pt x="16235" y="10223"/>
                  </a:cubicBezTo>
                  <a:lnTo>
                    <a:pt x="16235" y="16234"/>
                  </a:lnTo>
                  <a:cubicBezTo>
                    <a:pt x="16235" y="16544"/>
                    <a:pt x="15985" y="16793"/>
                    <a:pt x="15676" y="16793"/>
                  </a:cubicBezTo>
                  <a:lnTo>
                    <a:pt x="13441" y="16793"/>
                  </a:lnTo>
                  <a:cubicBezTo>
                    <a:pt x="13133" y="16793"/>
                    <a:pt x="12884" y="16544"/>
                    <a:pt x="12884" y="16234"/>
                  </a:cubicBezTo>
                  <a:lnTo>
                    <a:pt x="12884" y="11209"/>
                  </a:lnTo>
                  <a:cubicBezTo>
                    <a:pt x="12884" y="10593"/>
                    <a:pt x="12382" y="10091"/>
                    <a:pt x="11766" y="10091"/>
                  </a:cubicBezTo>
                  <a:cubicBezTo>
                    <a:pt x="11150" y="10091"/>
                    <a:pt x="10650" y="10593"/>
                    <a:pt x="10650" y="11209"/>
                  </a:cubicBezTo>
                  <a:lnTo>
                    <a:pt x="10650" y="16234"/>
                  </a:lnTo>
                  <a:cubicBezTo>
                    <a:pt x="10650" y="16544"/>
                    <a:pt x="10399" y="16793"/>
                    <a:pt x="10091" y="16793"/>
                  </a:cubicBezTo>
                  <a:lnTo>
                    <a:pt x="7857" y="16793"/>
                  </a:lnTo>
                  <a:cubicBezTo>
                    <a:pt x="7547" y="16793"/>
                    <a:pt x="7298" y="16544"/>
                    <a:pt x="7298" y="16234"/>
                  </a:cubicBezTo>
                  <a:lnTo>
                    <a:pt x="7298" y="7299"/>
                  </a:lnTo>
                  <a:cubicBezTo>
                    <a:pt x="7298" y="6989"/>
                    <a:pt x="7547" y="6740"/>
                    <a:pt x="7857" y="6740"/>
                  </a:cubicBezTo>
                  <a:lnTo>
                    <a:pt x="10091" y="6740"/>
                  </a:lnTo>
                  <a:cubicBezTo>
                    <a:pt x="10377" y="6740"/>
                    <a:pt x="10613" y="6956"/>
                    <a:pt x="10644" y="7234"/>
                  </a:cubicBezTo>
                  <a:cubicBezTo>
                    <a:pt x="11219" y="6901"/>
                    <a:pt x="11901" y="6721"/>
                    <a:pt x="12596" y="6721"/>
                  </a:cubicBezTo>
                  <a:close/>
                  <a:moveTo>
                    <a:pt x="2831" y="0"/>
                  </a:moveTo>
                  <a:cubicBezTo>
                    <a:pt x="1290" y="0"/>
                    <a:pt x="0" y="1290"/>
                    <a:pt x="0" y="2831"/>
                  </a:cubicBezTo>
                  <a:lnTo>
                    <a:pt x="0" y="16234"/>
                  </a:lnTo>
                  <a:cubicBezTo>
                    <a:pt x="0" y="17775"/>
                    <a:pt x="1290" y="19065"/>
                    <a:pt x="2831" y="19065"/>
                  </a:cubicBezTo>
                  <a:lnTo>
                    <a:pt x="16235" y="19065"/>
                  </a:lnTo>
                  <a:cubicBezTo>
                    <a:pt x="17774" y="19065"/>
                    <a:pt x="19065" y="17775"/>
                    <a:pt x="19065" y="16234"/>
                  </a:cubicBezTo>
                  <a:lnTo>
                    <a:pt x="19065" y="2831"/>
                  </a:lnTo>
                  <a:cubicBezTo>
                    <a:pt x="19065" y="1290"/>
                    <a:pt x="17774" y="0"/>
                    <a:pt x="162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" name="Google Shape;1581;p115">
              <a:extLst>
                <a:ext uri="{FF2B5EF4-FFF2-40B4-BE49-F238E27FC236}">
                  <a16:creationId xmlns:a16="http://schemas.microsoft.com/office/drawing/2014/main" id="{4CFB17C2-9CFE-5F83-83F7-74DE575ED897}"/>
                </a:ext>
              </a:extLst>
            </p:cNvPr>
            <p:cNvSpPr/>
            <p:nvPr/>
          </p:nvSpPr>
          <p:spPr>
            <a:xfrm>
              <a:off x="1555413" y="1886846"/>
              <a:ext cx="139912" cy="163558"/>
            </a:xfrm>
            <a:custGeom>
              <a:avLst/>
              <a:gdLst/>
              <a:ahLst/>
              <a:cxnLst/>
              <a:rect l="l" t="t" r="r" b="b"/>
              <a:pathLst>
                <a:path w="6704" h="7837" extrusionOk="0">
                  <a:moveTo>
                    <a:pt x="4182" y="0"/>
                  </a:moveTo>
                  <a:cubicBezTo>
                    <a:pt x="3474" y="0"/>
                    <a:pt x="2782" y="261"/>
                    <a:pt x="2332" y="711"/>
                  </a:cubicBezTo>
                  <a:cubicBezTo>
                    <a:pt x="2108" y="935"/>
                    <a:pt x="1938" y="1142"/>
                    <a:pt x="1686" y="1142"/>
                  </a:cubicBezTo>
                  <a:cubicBezTo>
                    <a:pt x="1618" y="1142"/>
                    <a:pt x="1544" y="1127"/>
                    <a:pt x="1462" y="1093"/>
                  </a:cubicBezTo>
                  <a:cubicBezTo>
                    <a:pt x="1253" y="1006"/>
                    <a:pt x="1117" y="803"/>
                    <a:pt x="1117" y="576"/>
                  </a:cubicBezTo>
                  <a:lnTo>
                    <a:pt x="1117" y="17"/>
                  </a:lnTo>
                  <a:lnTo>
                    <a:pt x="1" y="17"/>
                  </a:lnTo>
                  <a:lnTo>
                    <a:pt x="1" y="7836"/>
                  </a:lnTo>
                  <a:lnTo>
                    <a:pt x="1117" y="7836"/>
                  </a:lnTo>
                  <a:lnTo>
                    <a:pt x="1117" y="3370"/>
                  </a:lnTo>
                  <a:cubicBezTo>
                    <a:pt x="1117" y="2137"/>
                    <a:pt x="2120" y="1135"/>
                    <a:pt x="3351" y="1135"/>
                  </a:cubicBezTo>
                  <a:cubicBezTo>
                    <a:pt x="4584" y="1135"/>
                    <a:pt x="5585" y="2137"/>
                    <a:pt x="5585" y="3370"/>
                  </a:cubicBezTo>
                  <a:lnTo>
                    <a:pt x="5585" y="7836"/>
                  </a:lnTo>
                  <a:lnTo>
                    <a:pt x="6703" y="7836"/>
                  </a:lnTo>
                  <a:lnTo>
                    <a:pt x="6703" y="2384"/>
                  </a:lnTo>
                  <a:cubicBezTo>
                    <a:pt x="6703" y="1266"/>
                    <a:pt x="5932" y="245"/>
                    <a:pt x="4648" y="38"/>
                  </a:cubicBezTo>
                  <a:cubicBezTo>
                    <a:pt x="4493" y="13"/>
                    <a:pt x="4337" y="0"/>
                    <a:pt x="41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" name="Google Shape;1582;p115">
              <a:extLst>
                <a:ext uri="{FF2B5EF4-FFF2-40B4-BE49-F238E27FC236}">
                  <a16:creationId xmlns:a16="http://schemas.microsoft.com/office/drawing/2014/main" id="{CDB46703-F017-90FE-0C25-5BA7D4DC2D91}"/>
                </a:ext>
              </a:extLst>
            </p:cNvPr>
            <p:cNvSpPr/>
            <p:nvPr/>
          </p:nvSpPr>
          <p:spPr>
            <a:xfrm>
              <a:off x="1462169" y="1887200"/>
              <a:ext cx="23354" cy="163203"/>
            </a:xfrm>
            <a:custGeom>
              <a:avLst/>
              <a:gdLst/>
              <a:ahLst/>
              <a:cxnLst/>
              <a:rect l="l" t="t" r="r" b="b"/>
              <a:pathLst>
                <a:path w="1119" h="7820" extrusionOk="0">
                  <a:moveTo>
                    <a:pt x="0" y="0"/>
                  </a:moveTo>
                  <a:lnTo>
                    <a:pt x="0" y="7819"/>
                  </a:lnTo>
                  <a:lnTo>
                    <a:pt x="1118" y="7819"/>
                  </a:lnTo>
                  <a:lnTo>
                    <a:pt x="111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3" name="Google Shape;1583;p115">
            <a:extLst>
              <a:ext uri="{FF2B5EF4-FFF2-40B4-BE49-F238E27FC236}">
                <a16:creationId xmlns:a16="http://schemas.microsoft.com/office/drawing/2014/main" id="{296D7974-68F5-6A2A-C9CE-47B906CD640A}"/>
              </a:ext>
            </a:extLst>
          </p:cNvPr>
          <p:cNvGrpSpPr/>
          <p:nvPr/>
        </p:nvGrpSpPr>
        <p:grpSpPr>
          <a:xfrm>
            <a:off x="3636242" y="1901683"/>
            <a:ext cx="387681" cy="387661"/>
            <a:chOff x="266768" y="1721375"/>
            <a:chExt cx="397907" cy="397887"/>
          </a:xfrm>
        </p:grpSpPr>
        <p:sp>
          <p:nvSpPr>
            <p:cNvPr id="14" name="Google Shape;1584;p115">
              <a:extLst>
                <a:ext uri="{FF2B5EF4-FFF2-40B4-BE49-F238E27FC236}">
                  <a16:creationId xmlns:a16="http://schemas.microsoft.com/office/drawing/2014/main" id="{85FDC5F4-4629-C4F4-9FE8-E6A6C1178F24}"/>
                </a:ext>
              </a:extLst>
            </p:cNvPr>
            <p:cNvSpPr/>
            <p:nvPr/>
          </p:nvSpPr>
          <p:spPr>
            <a:xfrm>
              <a:off x="454843" y="1791037"/>
              <a:ext cx="136218" cy="328222"/>
            </a:xfrm>
            <a:custGeom>
              <a:avLst/>
              <a:gdLst/>
              <a:ahLst/>
              <a:cxnLst/>
              <a:rect l="l" t="t" r="r" b="b"/>
              <a:pathLst>
                <a:path w="6527" h="15727" extrusionOk="0">
                  <a:moveTo>
                    <a:pt x="4957" y="1"/>
                  </a:moveTo>
                  <a:cubicBezTo>
                    <a:pt x="4645" y="1"/>
                    <a:pt x="4336" y="24"/>
                    <a:pt x="4028" y="69"/>
                  </a:cubicBezTo>
                  <a:cubicBezTo>
                    <a:pt x="2588" y="280"/>
                    <a:pt x="1700" y="890"/>
                    <a:pt x="1675" y="2250"/>
                  </a:cubicBezTo>
                  <a:lnTo>
                    <a:pt x="1675" y="5040"/>
                  </a:lnTo>
                  <a:cubicBezTo>
                    <a:pt x="1675" y="5348"/>
                    <a:pt x="1426" y="5599"/>
                    <a:pt x="1118" y="5599"/>
                  </a:cubicBezTo>
                  <a:lnTo>
                    <a:pt x="0" y="5599"/>
                  </a:lnTo>
                  <a:lnTo>
                    <a:pt x="0" y="6715"/>
                  </a:lnTo>
                  <a:lnTo>
                    <a:pt x="1118" y="6715"/>
                  </a:lnTo>
                  <a:cubicBezTo>
                    <a:pt x="1426" y="6715"/>
                    <a:pt x="1675" y="6965"/>
                    <a:pt x="1675" y="7274"/>
                  </a:cubicBezTo>
                  <a:lnTo>
                    <a:pt x="1675" y="15727"/>
                  </a:lnTo>
                  <a:lnTo>
                    <a:pt x="3352" y="15727"/>
                  </a:lnTo>
                  <a:lnTo>
                    <a:pt x="3352" y="7274"/>
                  </a:lnTo>
                  <a:cubicBezTo>
                    <a:pt x="3352" y="6965"/>
                    <a:pt x="3602" y="6715"/>
                    <a:pt x="3910" y="6715"/>
                  </a:cubicBezTo>
                  <a:lnTo>
                    <a:pt x="5709" y="6715"/>
                  </a:lnTo>
                  <a:lnTo>
                    <a:pt x="5987" y="5599"/>
                  </a:lnTo>
                  <a:lnTo>
                    <a:pt x="3910" y="5599"/>
                  </a:lnTo>
                  <a:cubicBezTo>
                    <a:pt x="3602" y="5599"/>
                    <a:pt x="3352" y="5348"/>
                    <a:pt x="3352" y="5040"/>
                  </a:cubicBezTo>
                  <a:lnTo>
                    <a:pt x="3352" y="3253"/>
                  </a:lnTo>
                  <a:cubicBezTo>
                    <a:pt x="3352" y="2316"/>
                    <a:pt x="3942" y="1677"/>
                    <a:pt x="4968" y="1504"/>
                  </a:cubicBezTo>
                  <a:cubicBezTo>
                    <a:pt x="5157" y="1473"/>
                    <a:pt x="5339" y="1460"/>
                    <a:pt x="5511" y="1460"/>
                  </a:cubicBezTo>
                  <a:cubicBezTo>
                    <a:pt x="5810" y="1460"/>
                    <a:pt x="6082" y="1498"/>
                    <a:pt x="6324" y="1546"/>
                  </a:cubicBezTo>
                  <a:lnTo>
                    <a:pt x="6526" y="182"/>
                  </a:lnTo>
                  <a:cubicBezTo>
                    <a:pt x="5988" y="62"/>
                    <a:pt x="5468" y="1"/>
                    <a:pt x="49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85;p115">
              <a:extLst>
                <a:ext uri="{FF2B5EF4-FFF2-40B4-BE49-F238E27FC236}">
                  <a16:creationId xmlns:a16="http://schemas.microsoft.com/office/drawing/2014/main" id="{91465342-C568-D413-8F69-11396425F300}"/>
                </a:ext>
              </a:extLst>
            </p:cNvPr>
            <p:cNvSpPr/>
            <p:nvPr/>
          </p:nvSpPr>
          <p:spPr>
            <a:xfrm>
              <a:off x="266768" y="1721375"/>
              <a:ext cx="397907" cy="397887"/>
            </a:xfrm>
            <a:custGeom>
              <a:avLst/>
              <a:gdLst/>
              <a:ahLst/>
              <a:cxnLst/>
              <a:rect l="l" t="t" r="r" b="b"/>
              <a:pathLst>
                <a:path w="19066" h="19065" extrusionOk="0">
                  <a:moveTo>
                    <a:pt x="2794" y="0"/>
                  </a:moveTo>
                  <a:cubicBezTo>
                    <a:pt x="1255" y="0"/>
                    <a:pt x="1" y="1253"/>
                    <a:pt x="1" y="2793"/>
                  </a:cubicBezTo>
                  <a:lnTo>
                    <a:pt x="1" y="16271"/>
                  </a:lnTo>
                  <a:cubicBezTo>
                    <a:pt x="1" y="17812"/>
                    <a:pt x="1255" y="19065"/>
                    <a:pt x="2794" y="19065"/>
                  </a:cubicBezTo>
                  <a:lnTo>
                    <a:pt x="9571" y="19065"/>
                  </a:lnTo>
                  <a:lnTo>
                    <a:pt x="9571" y="11171"/>
                  </a:lnTo>
                  <a:lnTo>
                    <a:pt x="8453" y="11171"/>
                  </a:lnTo>
                  <a:cubicBezTo>
                    <a:pt x="8145" y="11171"/>
                    <a:pt x="7896" y="10920"/>
                    <a:pt x="7896" y="10612"/>
                  </a:cubicBezTo>
                  <a:lnTo>
                    <a:pt x="7896" y="8378"/>
                  </a:lnTo>
                  <a:cubicBezTo>
                    <a:pt x="7896" y="8070"/>
                    <a:pt x="8145" y="7819"/>
                    <a:pt x="8453" y="7819"/>
                  </a:cubicBezTo>
                  <a:lnTo>
                    <a:pt x="9571" y="7819"/>
                  </a:lnTo>
                  <a:lnTo>
                    <a:pt x="9571" y="5836"/>
                  </a:lnTo>
                  <a:cubicBezTo>
                    <a:pt x="9571" y="3710"/>
                    <a:pt x="10741" y="2615"/>
                    <a:pt x="12878" y="2302"/>
                  </a:cubicBezTo>
                  <a:cubicBezTo>
                    <a:pt x="13231" y="2249"/>
                    <a:pt x="13591" y="2223"/>
                    <a:pt x="13956" y="2223"/>
                  </a:cubicBezTo>
                  <a:cubicBezTo>
                    <a:pt x="14725" y="2223"/>
                    <a:pt x="15517" y="2339"/>
                    <a:pt x="16318" y="2567"/>
                  </a:cubicBezTo>
                  <a:cubicBezTo>
                    <a:pt x="16589" y="2643"/>
                    <a:pt x="16759" y="2908"/>
                    <a:pt x="16718" y="3186"/>
                  </a:cubicBezTo>
                  <a:lnTo>
                    <a:pt x="16352" y="5650"/>
                  </a:lnTo>
                  <a:cubicBezTo>
                    <a:pt x="16329" y="5806"/>
                    <a:pt x="16240" y="5944"/>
                    <a:pt x="16111" y="6031"/>
                  </a:cubicBezTo>
                  <a:cubicBezTo>
                    <a:pt x="16006" y="6102"/>
                    <a:pt x="15912" y="6127"/>
                    <a:pt x="15818" y="6127"/>
                  </a:cubicBezTo>
                  <a:cubicBezTo>
                    <a:pt x="15717" y="6127"/>
                    <a:pt x="15614" y="6098"/>
                    <a:pt x="15494" y="6068"/>
                  </a:cubicBezTo>
                  <a:cubicBezTo>
                    <a:pt x="15202" y="5995"/>
                    <a:pt x="14879" y="5914"/>
                    <a:pt x="14527" y="5914"/>
                  </a:cubicBezTo>
                  <a:cubicBezTo>
                    <a:pt x="14409" y="5914"/>
                    <a:pt x="14289" y="5923"/>
                    <a:pt x="14165" y="5944"/>
                  </a:cubicBezTo>
                  <a:cubicBezTo>
                    <a:pt x="13534" y="6050"/>
                    <a:pt x="13481" y="6333"/>
                    <a:pt x="13481" y="6590"/>
                  </a:cubicBezTo>
                  <a:lnTo>
                    <a:pt x="13481" y="7819"/>
                  </a:lnTo>
                  <a:lnTo>
                    <a:pt x="15715" y="7819"/>
                  </a:lnTo>
                  <a:cubicBezTo>
                    <a:pt x="15887" y="7819"/>
                    <a:pt x="16048" y="7899"/>
                    <a:pt x="16154" y="8035"/>
                  </a:cubicBezTo>
                  <a:cubicBezTo>
                    <a:pt x="16260" y="8169"/>
                    <a:pt x="16297" y="8346"/>
                    <a:pt x="16256" y="8513"/>
                  </a:cubicBezTo>
                  <a:lnTo>
                    <a:pt x="15697" y="10747"/>
                  </a:lnTo>
                  <a:cubicBezTo>
                    <a:pt x="15635" y="10996"/>
                    <a:pt x="15412" y="11170"/>
                    <a:pt x="15156" y="11170"/>
                  </a:cubicBezTo>
                  <a:lnTo>
                    <a:pt x="13481" y="11170"/>
                  </a:lnTo>
                  <a:lnTo>
                    <a:pt x="13481" y="19065"/>
                  </a:lnTo>
                  <a:lnTo>
                    <a:pt x="16272" y="19065"/>
                  </a:lnTo>
                  <a:cubicBezTo>
                    <a:pt x="17813" y="19065"/>
                    <a:pt x="19066" y="17810"/>
                    <a:pt x="19066" y="16271"/>
                  </a:cubicBezTo>
                  <a:lnTo>
                    <a:pt x="19066" y="2793"/>
                  </a:lnTo>
                  <a:cubicBezTo>
                    <a:pt x="19066" y="1253"/>
                    <a:pt x="17813" y="0"/>
                    <a:pt x="16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6" name="Google Shape;1586;p115">
            <a:extLst>
              <a:ext uri="{FF2B5EF4-FFF2-40B4-BE49-F238E27FC236}">
                <a16:creationId xmlns:a16="http://schemas.microsoft.com/office/drawing/2014/main" id="{08683345-C71B-FE8F-377D-91D0BFE1908A}"/>
              </a:ext>
            </a:extLst>
          </p:cNvPr>
          <p:cNvGrpSpPr/>
          <p:nvPr/>
        </p:nvGrpSpPr>
        <p:grpSpPr>
          <a:xfrm>
            <a:off x="4167323" y="1901683"/>
            <a:ext cx="387641" cy="387661"/>
            <a:chOff x="864491" y="1723250"/>
            <a:chExt cx="397866" cy="397887"/>
          </a:xfrm>
        </p:grpSpPr>
        <p:sp>
          <p:nvSpPr>
            <p:cNvPr id="17" name="Google Shape;1587;p115">
              <a:extLst>
                <a:ext uri="{FF2B5EF4-FFF2-40B4-BE49-F238E27FC236}">
                  <a16:creationId xmlns:a16="http://schemas.microsoft.com/office/drawing/2014/main" id="{C807FC14-5689-15A3-BAB0-994BA0297B37}"/>
                </a:ext>
              </a:extLst>
            </p:cNvPr>
            <p:cNvSpPr/>
            <p:nvPr/>
          </p:nvSpPr>
          <p:spPr>
            <a:xfrm>
              <a:off x="935197" y="1793977"/>
              <a:ext cx="256451" cy="256430"/>
            </a:xfrm>
            <a:custGeom>
              <a:avLst/>
              <a:gdLst/>
              <a:ahLst/>
              <a:cxnLst/>
              <a:rect l="l" t="t" r="r" b="b"/>
              <a:pathLst>
                <a:path w="12288" h="12287" extrusionOk="0">
                  <a:moveTo>
                    <a:pt x="10053" y="1117"/>
                  </a:moveTo>
                  <a:cubicBezTo>
                    <a:pt x="10669" y="1117"/>
                    <a:pt x="11171" y="1617"/>
                    <a:pt x="11171" y="2233"/>
                  </a:cubicBezTo>
                  <a:cubicBezTo>
                    <a:pt x="11170" y="2850"/>
                    <a:pt x="10669" y="3351"/>
                    <a:pt x="10053" y="3351"/>
                  </a:cubicBezTo>
                  <a:cubicBezTo>
                    <a:pt x="9438" y="3351"/>
                    <a:pt x="8937" y="2850"/>
                    <a:pt x="8937" y="2233"/>
                  </a:cubicBezTo>
                  <a:cubicBezTo>
                    <a:pt x="8937" y="1617"/>
                    <a:pt x="9438" y="1117"/>
                    <a:pt x="10053" y="1117"/>
                  </a:cubicBezTo>
                  <a:close/>
                  <a:moveTo>
                    <a:pt x="6144" y="2233"/>
                  </a:moveTo>
                  <a:cubicBezTo>
                    <a:pt x="8300" y="2233"/>
                    <a:pt x="10053" y="3988"/>
                    <a:pt x="10053" y="6144"/>
                  </a:cubicBezTo>
                  <a:cubicBezTo>
                    <a:pt x="10053" y="8299"/>
                    <a:pt x="8300" y="10054"/>
                    <a:pt x="6144" y="10054"/>
                  </a:cubicBezTo>
                  <a:cubicBezTo>
                    <a:pt x="3989" y="10054"/>
                    <a:pt x="2234" y="8299"/>
                    <a:pt x="2234" y="6144"/>
                  </a:cubicBezTo>
                  <a:cubicBezTo>
                    <a:pt x="2234" y="3988"/>
                    <a:pt x="3987" y="2233"/>
                    <a:pt x="6144" y="2233"/>
                  </a:cubicBezTo>
                  <a:close/>
                  <a:moveTo>
                    <a:pt x="1675" y="1"/>
                  </a:moveTo>
                  <a:cubicBezTo>
                    <a:pt x="752" y="1"/>
                    <a:pt x="0" y="751"/>
                    <a:pt x="0" y="1676"/>
                  </a:cubicBezTo>
                  <a:lnTo>
                    <a:pt x="0" y="10611"/>
                  </a:lnTo>
                  <a:cubicBezTo>
                    <a:pt x="0" y="11536"/>
                    <a:pt x="752" y="12286"/>
                    <a:pt x="1675" y="12286"/>
                  </a:cubicBezTo>
                  <a:lnTo>
                    <a:pt x="10612" y="12286"/>
                  </a:lnTo>
                  <a:cubicBezTo>
                    <a:pt x="11536" y="12286"/>
                    <a:pt x="12288" y="11536"/>
                    <a:pt x="12288" y="10611"/>
                  </a:cubicBezTo>
                  <a:lnTo>
                    <a:pt x="12288" y="1676"/>
                  </a:lnTo>
                  <a:cubicBezTo>
                    <a:pt x="12288" y="752"/>
                    <a:pt x="11536" y="1"/>
                    <a:pt x="106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588;p115">
              <a:extLst>
                <a:ext uri="{FF2B5EF4-FFF2-40B4-BE49-F238E27FC236}">
                  <a16:creationId xmlns:a16="http://schemas.microsoft.com/office/drawing/2014/main" id="{52B2DD47-BE75-C34E-A4E6-EB45D7CCD881}"/>
                </a:ext>
              </a:extLst>
            </p:cNvPr>
            <p:cNvSpPr/>
            <p:nvPr/>
          </p:nvSpPr>
          <p:spPr>
            <a:xfrm>
              <a:off x="1005109" y="1863910"/>
              <a:ext cx="116622" cy="116559"/>
            </a:xfrm>
            <a:custGeom>
              <a:avLst/>
              <a:gdLst/>
              <a:ahLst/>
              <a:cxnLst/>
              <a:rect l="l" t="t" r="r" b="b"/>
              <a:pathLst>
                <a:path w="5588" h="5585" extrusionOk="0">
                  <a:moveTo>
                    <a:pt x="2794" y="0"/>
                  </a:moveTo>
                  <a:cubicBezTo>
                    <a:pt x="1255" y="0"/>
                    <a:pt x="1" y="1252"/>
                    <a:pt x="1" y="2793"/>
                  </a:cubicBezTo>
                  <a:cubicBezTo>
                    <a:pt x="1" y="4332"/>
                    <a:pt x="1255" y="5585"/>
                    <a:pt x="2794" y="5585"/>
                  </a:cubicBezTo>
                  <a:cubicBezTo>
                    <a:pt x="4333" y="5585"/>
                    <a:pt x="5587" y="4332"/>
                    <a:pt x="5587" y="2793"/>
                  </a:cubicBezTo>
                  <a:cubicBezTo>
                    <a:pt x="5587" y="1252"/>
                    <a:pt x="4333" y="0"/>
                    <a:pt x="27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589;p115">
              <a:extLst>
                <a:ext uri="{FF2B5EF4-FFF2-40B4-BE49-F238E27FC236}">
                  <a16:creationId xmlns:a16="http://schemas.microsoft.com/office/drawing/2014/main" id="{6A2EDD5A-0C19-4CD2-4DE7-0DABF7A25577}"/>
                </a:ext>
              </a:extLst>
            </p:cNvPr>
            <p:cNvSpPr/>
            <p:nvPr/>
          </p:nvSpPr>
          <p:spPr>
            <a:xfrm>
              <a:off x="864491" y="1723250"/>
              <a:ext cx="397866" cy="397887"/>
            </a:xfrm>
            <a:custGeom>
              <a:avLst/>
              <a:gdLst/>
              <a:ahLst/>
              <a:cxnLst/>
              <a:rect l="l" t="t" r="r" b="b"/>
              <a:pathLst>
                <a:path w="19064" h="19065" extrusionOk="0">
                  <a:moveTo>
                    <a:pt x="14000" y="2271"/>
                  </a:moveTo>
                  <a:cubicBezTo>
                    <a:pt x="15539" y="2271"/>
                    <a:pt x="16794" y="3524"/>
                    <a:pt x="16794" y="5065"/>
                  </a:cubicBezTo>
                  <a:lnTo>
                    <a:pt x="16794" y="14000"/>
                  </a:lnTo>
                  <a:cubicBezTo>
                    <a:pt x="16794" y="15541"/>
                    <a:pt x="15539" y="16793"/>
                    <a:pt x="14000" y="16793"/>
                  </a:cubicBezTo>
                  <a:lnTo>
                    <a:pt x="5063" y="16793"/>
                  </a:lnTo>
                  <a:cubicBezTo>
                    <a:pt x="3524" y="16793"/>
                    <a:pt x="2272" y="15541"/>
                    <a:pt x="2272" y="14000"/>
                  </a:cubicBezTo>
                  <a:lnTo>
                    <a:pt x="2272" y="5065"/>
                  </a:lnTo>
                  <a:cubicBezTo>
                    <a:pt x="2272" y="3524"/>
                    <a:pt x="3524" y="2271"/>
                    <a:pt x="5063" y="2271"/>
                  </a:cubicBezTo>
                  <a:close/>
                  <a:moveTo>
                    <a:pt x="2829" y="0"/>
                  </a:moveTo>
                  <a:cubicBezTo>
                    <a:pt x="1290" y="0"/>
                    <a:pt x="0" y="1290"/>
                    <a:pt x="0" y="2831"/>
                  </a:cubicBezTo>
                  <a:lnTo>
                    <a:pt x="0" y="16234"/>
                  </a:lnTo>
                  <a:cubicBezTo>
                    <a:pt x="0" y="17775"/>
                    <a:pt x="1290" y="19065"/>
                    <a:pt x="2829" y="19065"/>
                  </a:cubicBezTo>
                  <a:lnTo>
                    <a:pt x="16235" y="19065"/>
                  </a:lnTo>
                  <a:cubicBezTo>
                    <a:pt x="17774" y="19065"/>
                    <a:pt x="19063" y="17775"/>
                    <a:pt x="19063" y="16234"/>
                  </a:cubicBezTo>
                  <a:lnTo>
                    <a:pt x="19063" y="2831"/>
                  </a:lnTo>
                  <a:cubicBezTo>
                    <a:pt x="19063" y="1290"/>
                    <a:pt x="17774" y="0"/>
                    <a:pt x="162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p69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dirty="0"/>
              <a:t>SOBRE EUROCHILE</a:t>
            </a:r>
            <a:endParaRPr dirty="0"/>
          </a:p>
        </p:txBody>
      </p:sp>
      <p:sp>
        <p:nvSpPr>
          <p:cNvPr id="560" name="Google Shape;560;p69"/>
          <p:cNvSpPr txBox="1">
            <a:spLocks noGrp="1"/>
          </p:cNvSpPr>
          <p:nvPr>
            <p:ph type="subTitle" idx="1"/>
          </p:nvPr>
        </p:nvSpPr>
        <p:spPr>
          <a:xfrm>
            <a:off x="4572001" y="1684650"/>
            <a:ext cx="4630608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/>
            <a:r>
              <a:rPr lang="es-ES" sz="1200" dirty="0"/>
              <a:t>Generación de vínculos comerciales entre las PYMES chilenas y europeas para ayudarlas en sus procesos de internacionalización.</a:t>
            </a:r>
            <a:endParaRPr sz="1200" dirty="0"/>
          </a:p>
        </p:txBody>
      </p:sp>
      <p:sp>
        <p:nvSpPr>
          <p:cNvPr id="562" name="Google Shape;562;p69"/>
          <p:cNvSpPr txBox="1">
            <a:spLocks noGrp="1"/>
          </p:cNvSpPr>
          <p:nvPr>
            <p:ph type="title" idx="2"/>
          </p:nvPr>
        </p:nvSpPr>
        <p:spPr>
          <a:xfrm>
            <a:off x="4591188" y="1350773"/>
            <a:ext cx="3292545" cy="2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dirty="0"/>
              <a:t>COOPERACIÓN EMPRESARIAL</a:t>
            </a:r>
            <a:endParaRPr dirty="0"/>
          </a:p>
        </p:txBody>
      </p:sp>
      <p:sp>
        <p:nvSpPr>
          <p:cNvPr id="563" name="Google Shape;563;p69"/>
          <p:cNvSpPr txBox="1">
            <a:spLocks noGrp="1"/>
          </p:cNvSpPr>
          <p:nvPr>
            <p:ph type="title" idx="3"/>
          </p:nvPr>
        </p:nvSpPr>
        <p:spPr>
          <a:xfrm>
            <a:off x="4591188" y="2412391"/>
            <a:ext cx="4411432" cy="2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dirty="0"/>
              <a:t>SOSTENIBILIDAD Y ECONOMÍA CIRCULAR</a:t>
            </a:r>
            <a:endParaRPr dirty="0"/>
          </a:p>
        </p:txBody>
      </p:sp>
      <p:sp>
        <p:nvSpPr>
          <p:cNvPr id="564" name="Google Shape;564;p69"/>
          <p:cNvSpPr txBox="1">
            <a:spLocks noGrp="1"/>
          </p:cNvSpPr>
          <p:nvPr>
            <p:ph type="subTitle" idx="4"/>
          </p:nvPr>
        </p:nvSpPr>
        <p:spPr>
          <a:xfrm>
            <a:off x="4376089" y="2540767"/>
            <a:ext cx="4841630" cy="143717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fontAlgn="base"/>
            <a:r>
              <a:rPr lang="es-CL" sz="1200" dirty="0"/>
              <a:t>La acción de </a:t>
            </a:r>
            <a:r>
              <a:rPr lang="es-CL" sz="1200" dirty="0" err="1"/>
              <a:t>Eurochile</a:t>
            </a:r>
            <a:r>
              <a:rPr lang="es-CL" sz="1200" dirty="0"/>
              <a:t> apunta al desarrollo sostenible del país.</a:t>
            </a:r>
            <a:r>
              <a:rPr lang="en-US" sz="1200" dirty="0"/>
              <a:t>​​</a:t>
            </a:r>
          </a:p>
          <a:p>
            <a:pPr algn="l" fontAlgn="base"/>
            <a:r>
              <a:rPr lang="es-CL" sz="1200" dirty="0"/>
              <a:t>​Fomentamos un modelo de crecimiento basado en la economía circular.</a:t>
            </a:r>
            <a:r>
              <a:rPr lang="en-US" sz="1200" dirty="0"/>
              <a:t>​​</a:t>
            </a:r>
          </a:p>
          <a:p>
            <a:pPr algn="l" fontAlgn="base"/>
            <a:r>
              <a:rPr lang="es-CL" sz="1200" dirty="0"/>
              <a:t>Nuestros mayores esfuerzos están y estarán dirigidos a apoyar a las </a:t>
            </a:r>
            <a:r>
              <a:rPr lang="es-CL" sz="1200" dirty="0" err="1"/>
              <a:t>Mipymes</a:t>
            </a:r>
            <a:r>
              <a:rPr lang="es-CL" sz="1200" dirty="0"/>
              <a:t> a ser más productivas y sustentables, por medio de actividades grupales y asociativas.</a:t>
            </a:r>
            <a:r>
              <a:rPr lang="en-US" sz="1200" dirty="0"/>
              <a:t>​</a:t>
            </a:r>
          </a:p>
        </p:txBody>
      </p:sp>
      <p:sp>
        <p:nvSpPr>
          <p:cNvPr id="565" name="Google Shape;565;p69"/>
          <p:cNvSpPr txBox="1">
            <a:spLocks noGrp="1"/>
          </p:cNvSpPr>
          <p:nvPr>
            <p:ph type="title" idx="5"/>
          </p:nvPr>
        </p:nvSpPr>
        <p:spPr>
          <a:xfrm>
            <a:off x="4645134" y="3935433"/>
            <a:ext cx="2336400" cy="2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dirty="0"/>
              <a:t>REGIONES</a:t>
            </a:r>
            <a:endParaRPr dirty="0"/>
          </a:p>
        </p:txBody>
      </p:sp>
      <p:sp>
        <p:nvSpPr>
          <p:cNvPr id="566" name="Google Shape;566;p69"/>
          <p:cNvSpPr txBox="1">
            <a:spLocks noGrp="1"/>
          </p:cNvSpPr>
          <p:nvPr>
            <p:ph type="subTitle" idx="6"/>
          </p:nvPr>
        </p:nvSpPr>
        <p:spPr>
          <a:xfrm>
            <a:off x="4717291" y="4079433"/>
            <a:ext cx="3881776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 dirty="0"/>
              <a:t>Desarrollo empresarial en los territorios</a:t>
            </a:r>
            <a:endParaRPr sz="1200" dirty="0"/>
          </a:p>
        </p:txBody>
      </p:sp>
      <p:pic>
        <p:nvPicPr>
          <p:cNvPr id="2" name="Gráfico 1" descr="Reseña de cliente con relleno sólido">
            <a:extLst>
              <a:ext uri="{FF2B5EF4-FFF2-40B4-BE49-F238E27FC236}">
                <a16:creationId xmlns:a16="http://schemas.microsoft.com/office/drawing/2014/main" id="{1564BBDB-9512-5D8B-BBDA-D33A558A99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846337" y="1452939"/>
            <a:ext cx="644459" cy="740021"/>
          </a:xfrm>
          <a:prstGeom prst="rect">
            <a:avLst/>
          </a:prstGeom>
        </p:spPr>
      </p:pic>
      <p:grpSp>
        <p:nvGrpSpPr>
          <p:cNvPr id="22" name="Grupo 21">
            <a:extLst>
              <a:ext uri="{FF2B5EF4-FFF2-40B4-BE49-F238E27FC236}">
                <a16:creationId xmlns:a16="http://schemas.microsoft.com/office/drawing/2014/main" id="{AB50DEA0-97E0-67EE-AE41-9303B762FE20}"/>
              </a:ext>
            </a:extLst>
          </p:cNvPr>
          <p:cNvGrpSpPr/>
          <p:nvPr/>
        </p:nvGrpSpPr>
        <p:grpSpPr>
          <a:xfrm>
            <a:off x="3826843" y="2625101"/>
            <a:ext cx="763194" cy="699190"/>
            <a:chOff x="4101343" y="2329943"/>
            <a:chExt cx="763194" cy="699190"/>
          </a:xfrm>
        </p:grpSpPr>
        <p:pic>
          <p:nvPicPr>
            <p:cNvPr id="3" name="Gráfico 2" descr="Mano abierta con planta con relleno sólido">
              <a:extLst>
                <a:ext uri="{FF2B5EF4-FFF2-40B4-BE49-F238E27FC236}">
                  <a16:creationId xmlns:a16="http://schemas.microsoft.com/office/drawing/2014/main" id="{D3969ED0-B812-3AC2-F22E-17A8ADC82F2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367544" y="2532140"/>
              <a:ext cx="496993" cy="496993"/>
            </a:xfrm>
            <a:prstGeom prst="rect">
              <a:avLst/>
            </a:prstGeom>
          </p:spPr>
        </p:pic>
        <p:pic>
          <p:nvPicPr>
            <p:cNvPr id="4" name="Gráfico 3" descr="Flecha circular con relleno sólido">
              <a:extLst>
                <a:ext uri="{FF2B5EF4-FFF2-40B4-BE49-F238E27FC236}">
                  <a16:creationId xmlns:a16="http://schemas.microsoft.com/office/drawing/2014/main" id="{117F1F94-2ABF-F6E8-405D-EDFEDBC17CC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/>
          </p:blipFill>
          <p:spPr>
            <a:xfrm>
              <a:off x="4101343" y="2329943"/>
              <a:ext cx="519272" cy="519272"/>
            </a:xfrm>
            <a:prstGeom prst="rect">
              <a:avLst/>
            </a:prstGeom>
          </p:spPr>
        </p:pic>
      </p:grpSp>
      <p:pic>
        <p:nvPicPr>
          <p:cNvPr id="5" name="Picture 32" descr="http://www.emprendealto.cl/emprende_alto/design/images/Chile_map.png">
            <a:extLst>
              <a:ext uri="{FF2B5EF4-FFF2-40B4-BE49-F238E27FC236}">
                <a16:creationId xmlns:a16="http://schemas.microsoft.com/office/drawing/2014/main" id="{FB87A93C-005A-7989-9AD6-F33B9B3D8C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79331">
            <a:off x="3838949" y="3881686"/>
            <a:ext cx="718199" cy="305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Texto 7">
            <a:extLst>
              <a:ext uri="{FF2B5EF4-FFF2-40B4-BE49-F238E27FC236}">
                <a16:creationId xmlns:a16="http://schemas.microsoft.com/office/drawing/2014/main" id="{B87D78E3-B628-25BF-7021-60F1A5BD42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89925" y="1914219"/>
            <a:ext cx="4750905" cy="2737411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68580" tIns="34290" rIns="68580" bIns="34290" anchor="t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None/>
            </a:pPr>
            <a:endParaRPr lang="es-MX" altLang="es-CL" sz="14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just">
              <a:spcBef>
                <a:spcPct val="0"/>
              </a:spcBef>
              <a:buNone/>
            </a:pPr>
            <a:r>
              <a:rPr lang="es-MX" altLang="es-CL" sz="12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Crear, promover y consolidar vínculos económicos, comerciales y tecnológicos entre pequeñas y medianas empresas e instituciones chilenas y de las naciones que integran la Unión Europea, tanto públicas como privadas, siendo un facilitador del proceso de internacionalización de las Pymes y del fortalecimiento de las instituciones de apoyo.</a:t>
            </a:r>
            <a:endParaRPr lang="es-CL" altLang="es-CL" sz="12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6C0E2DFE-9B40-88E8-D11B-B870613AADFE}"/>
              </a:ext>
            </a:extLst>
          </p:cNvPr>
          <p:cNvSpPr txBox="1"/>
          <p:nvPr/>
        </p:nvSpPr>
        <p:spPr>
          <a:xfrm>
            <a:off x="-389926" y="1792119"/>
            <a:ext cx="475090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" sz="2400" dirty="0">
                <a:latin typeface="Fjalla One" panose="02000506040000020004" pitchFamily="2" charset="0"/>
              </a:rPr>
              <a:t>MISIÓN</a:t>
            </a:r>
            <a:endParaRPr lang="es-CL" sz="2400" dirty="0">
              <a:latin typeface="Fjalla One" panose="02000506040000020004" pitchFamily="2" charset="0"/>
            </a:endParaRPr>
          </a:p>
        </p:txBody>
      </p:sp>
      <p:sp>
        <p:nvSpPr>
          <p:cNvPr id="9" name="Google Shape;816;p78">
            <a:extLst>
              <a:ext uri="{FF2B5EF4-FFF2-40B4-BE49-F238E27FC236}">
                <a16:creationId xmlns:a16="http://schemas.microsoft.com/office/drawing/2014/main" id="{22E9C930-AF14-D1C8-D706-AC8B4AFF8EEB}"/>
              </a:ext>
            </a:extLst>
          </p:cNvPr>
          <p:cNvSpPr/>
          <p:nvPr/>
        </p:nvSpPr>
        <p:spPr>
          <a:xfrm>
            <a:off x="260227" y="1638773"/>
            <a:ext cx="3450602" cy="2791308"/>
          </a:xfrm>
          <a:prstGeom prst="rect">
            <a:avLst/>
          </a:prstGeom>
          <a:noFill/>
          <a:ln w="76200">
            <a:solidFill>
              <a:srgbClr val="E4EEEE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13" name="Imagen 12" descr="Logotipo, nombre de la empresa&#10;&#10;Descripción generada automáticamente con confianza media">
            <a:extLst>
              <a:ext uri="{FF2B5EF4-FFF2-40B4-BE49-F238E27FC236}">
                <a16:creationId xmlns:a16="http://schemas.microsoft.com/office/drawing/2014/main" id="{7BFAB102-4276-9DF0-7EC6-8FC2F8DC7206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6939" t="30407" r="-6939" b="26979"/>
          <a:stretch/>
        </p:blipFill>
        <p:spPr>
          <a:xfrm>
            <a:off x="5838477" y="19745"/>
            <a:ext cx="2760590" cy="1047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2979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ángulo 44">
            <a:extLst>
              <a:ext uri="{FF2B5EF4-FFF2-40B4-BE49-F238E27FC236}">
                <a16:creationId xmlns:a16="http://schemas.microsoft.com/office/drawing/2014/main" id="{AACE3AE7-F724-A29C-E664-50AEF945D799}"/>
              </a:ext>
            </a:extLst>
          </p:cNvPr>
          <p:cNvSpPr/>
          <p:nvPr/>
        </p:nvSpPr>
        <p:spPr>
          <a:xfrm>
            <a:off x="0" y="-11374"/>
            <a:ext cx="4953140" cy="11390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59" name="Google Shape;559;p69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dirty="0"/>
              <a:t>SOBRE EURECAT</a:t>
            </a:r>
            <a:endParaRPr dirty="0"/>
          </a:p>
        </p:txBody>
      </p:sp>
      <p:sp>
        <p:nvSpPr>
          <p:cNvPr id="6" name="CuadroTexto 7">
            <a:extLst>
              <a:ext uri="{FF2B5EF4-FFF2-40B4-BE49-F238E27FC236}">
                <a16:creationId xmlns:a16="http://schemas.microsoft.com/office/drawing/2014/main" id="{B87D78E3-B628-25BF-7021-60F1A5BD42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8938" y="1333849"/>
            <a:ext cx="4953140" cy="2278651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68580" tIns="34290" rIns="68580" bIns="34290" anchor="t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None/>
            </a:pPr>
            <a:endParaRPr lang="es-MX" altLang="es-CL" sz="14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just">
              <a:buNone/>
            </a:pPr>
            <a:r>
              <a:rPr lang="es-ES" sz="14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Centro tecnológico de Cataluña, el cual tiene como objetivo contribuir a la mejora de la competitividad de las empresas, ofreciendo servicios enfocados en I+D aplicada, servicios tecnológicos y consultoría tecnológica</a:t>
            </a:r>
            <a:endParaRPr lang="es-CL" sz="14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" name="Google Shape;816;p78">
            <a:extLst>
              <a:ext uri="{FF2B5EF4-FFF2-40B4-BE49-F238E27FC236}">
                <a16:creationId xmlns:a16="http://schemas.microsoft.com/office/drawing/2014/main" id="{22E9C930-AF14-D1C8-D706-AC8B4AFF8EEB}"/>
              </a:ext>
            </a:extLst>
          </p:cNvPr>
          <p:cNvSpPr/>
          <p:nvPr/>
        </p:nvSpPr>
        <p:spPr>
          <a:xfrm>
            <a:off x="5095226" y="1435069"/>
            <a:ext cx="3720511" cy="2778343"/>
          </a:xfrm>
          <a:prstGeom prst="rect">
            <a:avLst/>
          </a:prstGeom>
          <a:noFill/>
          <a:ln w="76200">
            <a:solidFill>
              <a:srgbClr val="E4EEEE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7" name="Picture 2" descr="Eurecat - eNEM">
            <a:extLst>
              <a:ext uri="{FF2B5EF4-FFF2-40B4-BE49-F238E27FC236}">
                <a16:creationId xmlns:a16="http://schemas.microsoft.com/office/drawing/2014/main" id="{32DE9ABC-EE06-6536-A403-8A47962B90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79" b="23677"/>
          <a:stretch/>
        </p:blipFill>
        <p:spPr bwMode="auto">
          <a:xfrm>
            <a:off x="1248568" y="128492"/>
            <a:ext cx="2253122" cy="826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0BDA0EA4-B732-AC75-7239-00117FA7899D}"/>
              </a:ext>
            </a:extLst>
          </p:cNvPr>
          <p:cNvSpPr txBox="1"/>
          <p:nvPr/>
        </p:nvSpPr>
        <p:spPr>
          <a:xfrm>
            <a:off x="824602" y="1461765"/>
            <a:ext cx="767780" cy="392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75" dirty="0">
                <a:solidFill>
                  <a:srgbClr val="2D59A1"/>
                </a:solidFill>
                <a:latin typeface="Trebuchet MS" charset="0"/>
                <a:ea typeface="Trebuchet MS" charset="0"/>
                <a:cs typeface="Trebuchet MS" charset="0"/>
              </a:rPr>
              <a:t>Área </a:t>
            </a:r>
          </a:p>
          <a:p>
            <a:r>
              <a:rPr lang="es-ES" sz="975" b="1" dirty="0">
                <a:solidFill>
                  <a:srgbClr val="2D59A1"/>
                </a:solidFill>
                <a:latin typeface="Trebuchet MS" charset="0"/>
                <a:ea typeface="Trebuchet MS" charset="0"/>
                <a:cs typeface="Trebuchet MS" charset="0"/>
              </a:rPr>
              <a:t>Industrial</a:t>
            </a:r>
          </a:p>
        </p:txBody>
      </p:sp>
      <p:grpSp>
        <p:nvGrpSpPr>
          <p:cNvPr id="18" name="Grupo 17">
            <a:extLst>
              <a:ext uri="{FF2B5EF4-FFF2-40B4-BE49-F238E27FC236}">
                <a16:creationId xmlns:a16="http://schemas.microsoft.com/office/drawing/2014/main" id="{8B7C5647-68C0-71B8-111F-01FEDDEF1602}"/>
              </a:ext>
            </a:extLst>
          </p:cNvPr>
          <p:cNvGrpSpPr/>
          <p:nvPr/>
        </p:nvGrpSpPr>
        <p:grpSpPr>
          <a:xfrm>
            <a:off x="333736" y="1317553"/>
            <a:ext cx="485904" cy="485904"/>
            <a:chOff x="462679" y="1399586"/>
            <a:chExt cx="647872" cy="647872"/>
          </a:xfrm>
        </p:grpSpPr>
        <p:sp>
          <p:nvSpPr>
            <p:cNvPr id="19" name="Elipse 18">
              <a:extLst>
                <a:ext uri="{FF2B5EF4-FFF2-40B4-BE49-F238E27FC236}">
                  <a16:creationId xmlns:a16="http://schemas.microsoft.com/office/drawing/2014/main" id="{A3973986-FF40-0521-4336-01C8019938E2}"/>
                </a:ext>
              </a:extLst>
            </p:cNvPr>
            <p:cNvSpPr/>
            <p:nvPr/>
          </p:nvSpPr>
          <p:spPr>
            <a:xfrm>
              <a:off x="462679" y="1399586"/>
              <a:ext cx="647872" cy="647872"/>
            </a:xfrm>
            <a:prstGeom prst="ellipse">
              <a:avLst/>
            </a:prstGeom>
            <a:ln w="101600">
              <a:solidFill>
                <a:srgbClr val="2D59A1"/>
              </a:solidFill>
            </a:ln>
            <a:effectLst>
              <a:outerShdw blurRad="101600" dist="114300" dir="7980000" sx="85000" sy="85000" algn="ctr" rotWithShape="0">
                <a:schemeClr val="tx1">
                  <a:alpha val="29000"/>
                </a:schemeClr>
              </a:outerShdw>
              <a:reflection stA="99000" endPos="0" dist="254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003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sz="570"/>
            </a:p>
          </p:txBody>
        </p:sp>
        <p:pic>
          <p:nvPicPr>
            <p:cNvPr id="20" name="Imagen 19">
              <a:extLst>
                <a:ext uri="{FF2B5EF4-FFF2-40B4-BE49-F238E27FC236}">
                  <a16:creationId xmlns:a16="http://schemas.microsoft.com/office/drawing/2014/main" id="{6FC4BC00-E7A7-2DE5-87F2-2EAD772F662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2234" y="1527780"/>
              <a:ext cx="367092" cy="367092"/>
            </a:xfrm>
            <a:prstGeom prst="rect">
              <a:avLst/>
            </a:prstGeom>
          </p:spPr>
        </p:pic>
      </p:grpSp>
      <p:cxnSp>
        <p:nvCxnSpPr>
          <p:cNvPr id="21" name="Conector recto 20">
            <a:extLst>
              <a:ext uri="{FF2B5EF4-FFF2-40B4-BE49-F238E27FC236}">
                <a16:creationId xmlns:a16="http://schemas.microsoft.com/office/drawing/2014/main" id="{5682242F-48F1-B156-213B-E4A3AEFFD55B}"/>
              </a:ext>
            </a:extLst>
          </p:cNvPr>
          <p:cNvCxnSpPr>
            <a:cxnSpLocks/>
          </p:cNvCxnSpPr>
          <p:nvPr/>
        </p:nvCxnSpPr>
        <p:spPr>
          <a:xfrm flipH="1">
            <a:off x="824602" y="1854180"/>
            <a:ext cx="727703" cy="0"/>
          </a:xfrm>
          <a:prstGeom prst="line">
            <a:avLst/>
          </a:prstGeom>
          <a:ln w="25400" cap="rnd">
            <a:solidFill>
              <a:srgbClr val="2E5C9F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uadroTexto 21">
            <a:extLst>
              <a:ext uri="{FF2B5EF4-FFF2-40B4-BE49-F238E27FC236}">
                <a16:creationId xmlns:a16="http://schemas.microsoft.com/office/drawing/2014/main" id="{4CA55F85-4580-08A4-0DD4-06AC79C21A31}"/>
              </a:ext>
            </a:extLst>
          </p:cNvPr>
          <p:cNvSpPr txBox="1"/>
          <p:nvPr/>
        </p:nvSpPr>
        <p:spPr>
          <a:xfrm>
            <a:off x="844640" y="2239165"/>
            <a:ext cx="767780" cy="392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75" dirty="0">
                <a:solidFill>
                  <a:srgbClr val="2990BB"/>
                </a:solidFill>
                <a:latin typeface="Trebuchet MS" charset="0"/>
                <a:ea typeface="Trebuchet MS" charset="0"/>
                <a:cs typeface="Trebuchet MS" charset="0"/>
              </a:rPr>
              <a:t>Área </a:t>
            </a:r>
          </a:p>
          <a:p>
            <a:r>
              <a:rPr lang="es-ES" sz="975" b="1" dirty="0">
                <a:solidFill>
                  <a:srgbClr val="2990BB"/>
                </a:solidFill>
                <a:latin typeface="Trebuchet MS" charset="0"/>
                <a:ea typeface="Trebuchet MS" charset="0"/>
                <a:cs typeface="Trebuchet MS" charset="0"/>
              </a:rPr>
              <a:t>Digital</a:t>
            </a:r>
          </a:p>
        </p:txBody>
      </p:sp>
      <p:grpSp>
        <p:nvGrpSpPr>
          <p:cNvPr id="24" name="Grupo 23">
            <a:extLst>
              <a:ext uri="{FF2B5EF4-FFF2-40B4-BE49-F238E27FC236}">
                <a16:creationId xmlns:a16="http://schemas.microsoft.com/office/drawing/2014/main" id="{6949D770-5D11-DF87-5721-F361ACA40FB7}"/>
              </a:ext>
            </a:extLst>
          </p:cNvPr>
          <p:cNvGrpSpPr/>
          <p:nvPr/>
        </p:nvGrpSpPr>
        <p:grpSpPr>
          <a:xfrm>
            <a:off x="333736" y="2098627"/>
            <a:ext cx="485904" cy="485904"/>
            <a:chOff x="1637244" y="1392998"/>
            <a:chExt cx="647872" cy="647872"/>
          </a:xfrm>
        </p:grpSpPr>
        <p:sp>
          <p:nvSpPr>
            <p:cNvPr id="25" name="Elipse 24">
              <a:extLst>
                <a:ext uri="{FF2B5EF4-FFF2-40B4-BE49-F238E27FC236}">
                  <a16:creationId xmlns:a16="http://schemas.microsoft.com/office/drawing/2014/main" id="{432EB920-074F-F051-5829-41CE50600305}"/>
                </a:ext>
              </a:extLst>
            </p:cNvPr>
            <p:cNvSpPr/>
            <p:nvPr/>
          </p:nvSpPr>
          <p:spPr>
            <a:xfrm>
              <a:off x="1637244" y="1392998"/>
              <a:ext cx="647872" cy="647872"/>
            </a:xfrm>
            <a:prstGeom prst="ellipse">
              <a:avLst/>
            </a:prstGeom>
            <a:ln w="101600">
              <a:solidFill>
                <a:srgbClr val="2990BB"/>
              </a:solidFill>
            </a:ln>
            <a:effectLst>
              <a:outerShdw blurRad="101600" dist="114300" dir="7980000" sx="85000" sy="85000" algn="ctr" rotWithShape="0">
                <a:schemeClr val="tx1">
                  <a:alpha val="29000"/>
                </a:schemeClr>
              </a:outerShdw>
              <a:reflection stA="99000" endPos="0" dist="254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003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sz="570"/>
            </a:p>
          </p:txBody>
        </p:sp>
        <p:pic>
          <p:nvPicPr>
            <p:cNvPr id="26" name="Imagen 25">
              <a:extLst>
                <a:ext uri="{FF2B5EF4-FFF2-40B4-BE49-F238E27FC236}">
                  <a16:creationId xmlns:a16="http://schemas.microsoft.com/office/drawing/2014/main" id="{3ABA883F-1744-A734-5589-ABD57B989D0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72345" y="1525303"/>
              <a:ext cx="367092" cy="367092"/>
            </a:xfrm>
            <a:prstGeom prst="rect">
              <a:avLst/>
            </a:prstGeom>
          </p:spPr>
        </p:pic>
      </p:grpSp>
      <p:cxnSp>
        <p:nvCxnSpPr>
          <p:cNvPr id="27" name="Conector recto 26">
            <a:extLst>
              <a:ext uri="{FF2B5EF4-FFF2-40B4-BE49-F238E27FC236}">
                <a16:creationId xmlns:a16="http://schemas.microsoft.com/office/drawing/2014/main" id="{E5FE8D5D-F331-A415-8EB7-EEBDCEE91CAF}"/>
              </a:ext>
            </a:extLst>
          </p:cNvPr>
          <p:cNvCxnSpPr>
            <a:cxnSpLocks/>
          </p:cNvCxnSpPr>
          <p:nvPr/>
        </p:nvCxnSpPr>
        <p:spPr>
          <a:xfrm flipH="1">
            <a:off x="844640" y="2632769"/>
            <a:ext cx="727703" cy="0"/>
          </a:xfrm>
          <a:prstGeom prst="line">
            <a:avLst/>
          </a:prstGeom>
          <a:ln w="25400" cap="rnd">
            <a:solidFill>
              <a:srgbClr val="3291B9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CuadroTexto 27">
            <a:extLst>
              <a:ext uri="{FF2B5EF4-FFF2-40B4-BE49-F238E27FC236}">
                <a16:creationId xmlns:a16="http://schemas.microsoft.com/office/drawing/2014/main" id="{E37B09AE-9C7D-E5F4-1FAD-0B2EEE7AA5F2}"/>
              </a:ext>
            </a:extLst>
          </p:cNvPr>
          <p:cNvSpPr txBox="1"/>
          <p:nvPr/>
        </p:nvSpPr>
        <p:spPr>
          <a:xfrm>
            <a:off x="820136" y="2965016"/>
            <a:ext cx="1040087" cy="392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75" dirty="0">
                <a:solidFill>
                  <a:srgbClr val="B05297"/>
                </a:solidFill>
                <a:latin typeface="Trebuchet MS" charset="0"/>
                <a:ea typeface="Trebuchet MS" charset="0"/>
                <a:cs typeface="Trebuchet MS" charset="0"/>
              </a:rPr>
              <a:t>Área </a:t>
            </a:r>
          </a:p>
          <a:p>
            <a:r>
              <a:rPr lang="es-ES" sz="975" b="1" dirty="0">
                <a:solidFill>
                  <a:srgbClr val="B05297"/>
                </a:solidFill>
                <a:latin typeface="Trebuchet MS" charset="0"/>
                <a:ea typeface="Trebuchet MS" charset="0"/>
                <a:cs typeface="Trebuchet MS" charset="0"/>
              </a:rPr>
              <a:t>Biotecnológica</a:t>
            </a:r>
          </a:p>
        </p:txBody>
      </p:sp>
      <p:grpSp>
        <p:nvGrpSpPr>
          <p:cNvPr id="30" name="Grupo 29">
            <a:extLst>
              <a:ext uri="{FF2B5EF4-FFF2-40B4-BE49-F238E27FC236}">
                <a16:creationId xmlns:a16="http://schemas.microsoft.com/office/drawing/2014/main" id="{366CBE76-6E8A-F0EC-43A5-4A5A9334891E}"/>
              </a:ext>
            </a:extLst>
          </p:cNvPr>
          <p:cNvGrpSpPr/>
          <p:nvPr/>
        </p:nvGrpSpPr>
        <p:grpSpPr>
          <a:xfrm>
            <a:off x="333736" y="2824241"/>
            <a:ext cx="485904" cy="485904"/>
            <a:chOff x="2789933" y="1392997"/>
            <a:chExt cx="647872" cy="647872"/>
          </a:xfrm>
        </p:grpSpPr>
        <p:sp>
          <p:nvSpPr>
            <p:cNvPr id="31" name="Elipse 30">
              <a:extLst>
                <a:ext uri="{FF2B5EF4-FFF2-40B4-BE49-F238E27FC236}">
                  <a16:creationId xmlns:a16="http://schemas.microsoft.com/office/drawing/2014/main" id="{A71C62EB-C74C-B172-F31B-3EFF66C3AB27}"/>
                </a:ext>
              </a:extLst>
            </p:cNvPr>
            <p:cNvSpPr/>
            <p:nvPr/>
          </p:nvSpPr>
          <p:spPr>
            <a:xfrm>
              <a:off x="2789933" y="1392997"/>
              <a:ext cx="647872" cy="647872"/>
            </a:xfrm>
            <a:prstGeom prst="ellipse">
              <a:avLst/>
            </a:prstGeom>
            <a:ln w="101600">
              <a:solidFill>
                <a:srgbClr val="B05297"/>
              </a:solidFill>
            </a:ln>
            <a:effectLst>
              <a:outerShdw blurRad="101600" dist="114300" dir="7980000" sx="85000" sy="85000" algn="ctr" rotWithShape="0">
                <a:schemeClr val="tx1">
                  <a:alpha val="29000"/>
                </a:schemeClr>
              </a:outerShdw>
              <a:reflection stA="99000" endPos="0" dist="254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003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sz="570"/>
            </a:p>
          </p:txBody>
        </p:sp>
        <p:pic>
          <p:nvPicPr>
            <p:cNvPr id="32" name="Imagen 31">
              <a:extLst>
                <a:ext uri="{FF2B5EF4-FFF2-40B4-BE49-F238E27FC236}">
                  <a16:creationId xmlns:a16="http://schemas.microsoft.com/office/drawing/2014/main" id="{A11D94C3-399E-EC2E-C4EF-C5C7851C800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25034" y="1525302"/>
              <a:ext cx="367092" cy="367093"/>
            </a:xfrm>
            <a:prstGeom prst="rect">
              <a:avLst/>
            </a:prstGeom>
          </p:spPr>
        </p:pic>
      </p:grpSp>
      <p:cxnSp>
        <p:nvCxnSpPr>
          <p:cNvPr id="33" name="Conector recto 32">
            <a:extLst>
              <a:ext uri="{FF2B5EF4-FFF2-40B4-BE49-F238E27FC236}">
                <a16:creationId xmlns:a16="http://schemas.microsoft.com/office/drawing/2014/main" id="{EE48BA2C-549B-2905-56C2-93F5828DFA1C}"/>
              </a:ext>
            </a:extLst>
          </p:cNvPr>
          <p:cNvCxnSpPr>
            <a:cxnSpLocks/>
          </p:cNvCxnSpPr>
          <p:nvPr/>
        </p:nvCxnSpPr>
        <p:spPr>
          <a:xfrm flipH="1">
            <a:off x="826358" y="3361731"/>
            <a:ext cx="786062" cy="0"/>
          </a:xfrm>
          <a:prstGeom prst="line">
            <a:avLst/>
          </a:prstGeom>
          <a:ln w="25400" cap="rnd">
            <a:solidFill>
              <a:srgbClr val="AD5696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CuadroTexto 33">
            <a:extLst>
              <a:ext uri="{FF2B5EF4-FFF2-40B4-BE49-F238E27FC236}">
                <a16:creationId xmlns:a16="http://schemas.microsoft.com/office/drawing/2014/main" id="{9D8D3636-70C0-3A40-4E6D-BB603BE204AD}"/>
              </a:ext>
            </a:extLst>
          </p:cNvPr>
          <p:cNvSpPr txBox="1"/>
          <p:nvPr/>
        </p:nvSpPr>
        <p:spPr>
          <a:xfrm>
            <a:off x="819640" y="3596204"/>
            <a:ext cx="1039778" cy="392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75" dirty="0">
                <a:solidFill>
                  <a:srgbClr val="8383B4"/>
                </a:solidFill>
                <a:latin typeface="Trebuchet MS" charset="0"/>
                <a:ea typeface="Trebuchet MS" charset="0"/>
                <a:cs typeface="Trebuchet MS" charset="0"/>
              </a:rPr>
              <a:t>Área</a:t>
            </a:r>
            <a:r>
              <a:rPr lang="es-ES" sz="975" b="1" dirty="0">
                <a:solidFill>
                  <a:srgbClr val="8383B4"/>
                </a:solidFill>
                <a:latin typeface="Trebuchet MS" charset="0"/>
                <a:ea typeface="Trebuchet MS" charset="0"/>
                <a:cs typeface="Trebuchet MS" charset="0"/>
              </a:rPr>
              <a:t> Sostenibilidad</a:t>
            </a:r>
          </a:p>
        </p:txBody>
      </p:sp>
      <p:grpSp>
        <p:nvGrpSpPr>
          <p:cNvPr id="36" name="Grupo 35">
            <a:extLst>
              <a:ext uri="{FF2B5EF4-FFF2-40B4-BE49-F238E27FC236}">
                <a16:creationId xmlns:a16="http://schemas.microsoft.com/office/drawing/2014/main" id="{269FFD47-8574-44AA-09A0-EB08584A2388}"/>
              </a:ext>
            </a:extLst>
          </p:cNvPr>
          <p:cNvGrpSpPr/>
          <p:nvPr/>
        </p:nvGrpSpPr>
        <p:grpSpPr>
          <a:xfrm>
            <a:off x="333736" y="3570832"/>
            <a:ext cx="485904" cy="485904"/>
            <a:chOff x="3965826" y="1399586"/>
            <a:chExt cx="647872" cy="647872"/>
          </a:xfrm>
        </p:grpSpPr>
        <p:sp>
          <p:nvSpPr>
            <p:cNvPr id="37" name="Elipse 36">
              <a:extLst>
                <a:ext uri="{FF2B5EF4-FFF2-40B4-BE49-F238E27FC236}">
                  <a16:creationId xmlns:a16="http://schemas.microsoft.com/office/drawing/2014/main" id="{38201EE1-7BBE-98C4-5DE4-7B35FA215E29}"/>
                </a:ext>
              </a:extLst>
            </p:cNvPr>
            <p:cNvSpPr/>
            <p:nvPr/>
          </p:nvSpPr>
          <p:spPr>
            <a:xfrm>
              <a:off x="3965826" y="1399586"/>
              <a:ext cx="647872" cy="647872"/>
            </a:xfrm>
            <a:prstGeom prst="ellipse">
              <a:avLst/>
            </a:prstGeom>
            <a:ln w="101600">
              <a:solidFill>
                <a:srgbClr val="8383B4"/>
              </a:solidFill>
            </a:ln>
            <a:effectLst>
              <a:outerShdw blurRad="101600" dist="114300" dir="7980000" sx="85000" sy="85000" algn="ctr" rotWithShape="0">
                <a:schemeClr val="tx1">
                  <a:alpha val="29000"/>
                </a:schemeClr>
              </a:outerShdw>
              <a:reflection stA="99000" endPos="0" dist="254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003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sz="570"/>
            </a:p>
          </p:txBody>
        </p:sp>
        <p:pic>
          <p:nvPicPr>
            <p:cNvPr id="38" name="Imagen 37">
              <a:extLst>
                <a:ext uri="{FF2B5EF4-FFF2-40B4-BE49-F238E27FC236}">
                  <a16:creationId xmlns:a16="http://schemas.microsoft.com/office/drawing/2014/main" id="{35D8A98D-384E-7A89-AD05-C72EE3CF2D3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144610" y="1513332"/>
              <a:ext cx="252427" cy="396672"/>
            </a:xfrm>
            <a:prstGeom prst="rect">
              <a:avLst/>
            </a:prstGeom>
          </p:spPr>
        </p:pic>
      </p:grpSp>
      <p:cxnSp>
        <p:nvCxnSpPr>
          <p:cNvPr id="39" name="Conector recto 38">
            <a:extLst>
              <a:ext uri="{FF2B5EF4-FFF2-40B4-BE49-F238E27FC236}">
                <a16:creationId xmlns:a16="http://schemas.microsoft.com/office/drawing/2014/main" id="{EE909CA3-1A81-6AA8-5AF5-B4F67D180B53}"/>
              </a:ext>
            </a:extLst>
          </p:cNvPr>
          <p:cNvCxnSpPr>
            <a:cxnSpLocks/>
          </p:cNvCxnSpPr>
          <p:nvPr/>
        </p:nvCxnSpPr>
        <p:spPr>
          <a:xfrm flipH="1">
            <a:off x="884717" y="3963247"/>
            <a:ext cx="727703" cy="0"/>
          </a:xfrm>
          <a:prstGeom prst="line">
            <a:avLst/>
          </a:prstGeom>
          <a:ln w="25400" cap="rnd">
            <a:solidFill>
              <a:srgbClr val="8383B4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ángulo redondeado 67">
            <a:extLst>
              <a:ext uri="{FF2B5EF4-FFF2-40B4-BE49-F238E27FC236}">
                <a16:creationId xmlns:a16="http://schemas.microsoft.com/office/drawing/2014/main" id="{75F35E53-2A48-FBD7-F6EE-DDD10487CD2C}"/>
              </a:ext>
            </a:extLst>
          </p:cNvPr>
          <p:cNvSpPr/>
          <p:nvPr/>
        </p:nvSpPr>
        <p:spPr>
          <a:xfrm>
            <a:off x="2241019" y="1474124"/>
            <a:ext cx="1511935" cy="3098482"/>
          </a:xfrm>
          <a:prstGeom prst="roundRect">
            <a:avLst>
              <a:gd name="adj" fmla="val 50000"/>
            </a:avLst>
          </a:prstGeom>
          <a:solidFill>
            <a:srgbClr val="6624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570"/>
          </a:p>
        </p:txBody>
      </p:sp>
      <p:sp>
        <p:nvSpPr>
          <p:cNvPr id="41" name="CuadroTexto 40">
            <a:extLst>
              <a:ext uri="{FF2B5EF4-FFF2-40B4-BE49-F238E27FC236}">
                <a16:creationId xmlns:a16="http://schemas.microsoft.com/office/drawing/2014/main" id="{83D35944-3FA1-C5D2-DBF8-2BB1F5EAA38E}"/>
              </a:ext>
            </a:extLst>
          </p:cNvPr>
          <p:cNvSpPr txBox="1"/>
          <p:nvPr/>
        </p:nvSpPr>
        <p:spPr>
          <a:xfrm>
            <a:off x="2343997" y="1878555"/>
            <a:ext cx="1283554" cy="12209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s-ES" sz="1302" b="1" dirty="0">
                <a:solidFill>
                  <a:schemeClr val="bg1"/>
                </a:solidFill>
                <a:latin typeface="Trebuchet MS" panose="020B0603020202020204" pitchFamily="34" charset="0"/>
              </a:rPr>
              <a:t>Nuestro valor diferencial:</a:t>
            </a:r>
          </a:p>
          <a:p>
            <a:pPr algn="ctr">
              <a:lnSpc>
                <a:spcPct val="110000"/>
              </a:lnSpc>
            </a:pPr>
            <a:endParaRPr lang="es-ES" sz="825" dirty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pPr algn="ctr">
              <a:lnSpc>
                <a:spcPct val="110000"/>
              </a:lnSpc>
            </a:pPr>
            <a:r>
              <a:rPr lang="es-ES" sz="825" dirty="0">
                <a:solidFill>
                  <a:schemeClr val="bg1"/>
                </a:solidFill>
                <a:latin typeface="Trebuchet MS" panose="020B0603020202020204" pitchFamily="34" charset="0"/>
              </a:rPr>
              <a:t>Nuestras capacidades </a:t>
            </a:r>
            <a:r>
              <a:rPr lang="es-ES" sz="825" dirty="0" err="1">
                <a:solidFill>
                  <a:schemeClr val="bg1"/>
                </a:solidFill>
                <a:latin typeface="Trebuchet MS" panose="020B0603020202020204" pitchFamily="34" charset="0"/>
              </a:rPr>
              <a:t>multitecnológicas</a:t>
            </a:r>
            <a:r>
              <a:rPr lang="es-ES" sz="825" dirty="0">
                <a:solidFill>
                  <a:schemeClr val="bg1"/>
                </a:solidFill>
                <a:latin typeface="Trebuchet MS" panose="020B0603020202020204" pitchFamily="34" charset="0"/>
              </a:rPr>
              <a:t> nos permiten hacer frente a retos complejos.</a:t>
            </a:r>
          </a:p>
        </p:txBody>
      </p:sp>
      <p:grpSp>
        <p:nvGrpSpPr>
          <p:cNvPr id="42" name="Grupo 41">
            <a:extLst>
              <a:ext uri="{FF2B5EF4-FFF2-40B4-BE49-F238E27FC236}">
                <a16:creationId xmlns:a16="http://schemas.microsoft.com/office/drawing/2014/main" id="{84888740-126F-CFDA-4B33-53BF39ACE1D8}"/>
              </a:ext>
            </a:extLst>
          </p:cNvPr>
          <p:cNvGrpSpPr/>
          <p:nvPr/>
        </p:nvGrpSpPr>
        <p:grpSpPr>
          <a:xfrm>
            <a:off x="2735182" y="1207524"/>
            <a:ext cx="485904" cy="485904"/>
            <a:chOff x="7544277" y="5282651"/>
            <a:chExt cx="1044867" cy="1044867"/>
          </a:xfrm>
        </p:grpSpPr>
        <p:sp>
          <p:nvSpPr>
            <p:cNvPr id="43" name="Elipse 42">
              <a:extLst>
                <a:ext uri="{FF2B5EF4-FFF2-40B4-BE49-F238E27FC236}">
                  <a16:creationId xmlns:a16="http://schemas.microsoft.com/office/drawing/2014/main" id="{8F443EA9-7E56-BFED-3667-352E4B366699}"/>
                </a:ext>
              </a:extLst>
            </p:cNvPr>
            <p:cNvSpPr/>
            <p:nvPr/>
          </p:nvSpPr>
          <p:spPr>
            <a:xfrm>
              <a:off x="7544277" y="5282651"/>
              <a:ext cx="1044867" cy="1044867"/>
            </a:xfrm>
            <a:prstGeom prst="ellipse">
              <a:avLst/>
            </a:prstGeom>
            <a:ln w="101600">
              <a:solidFill>
                <a:srgbClr val="662483"/>
              </a:solidFill>
            </a:ln>
            <a:effectLst>
              <a:outerShdw blurRad="101600" dist="114300" dir="7980000" sx="85000" sy="85000" algn="ctr" rotWithShape="0">
                <a:schemeClr val="tx1">
                  <a:alpha val="29000"/>
                </a:schemeClr>
              </a:outerShdw>
              <a:reflection stA="99000" endPos="0" dist="254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003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sz="570"/>
            </a:p>
          </p:txBody>
        </p:sp>
        <p:pic>
          <p:nvPicPr>
            <p:cNvPr id="44" name="Imagen 43">
              <a:extLst>
                <a:ext uri="{FF2B5EF4-FFF2-40B4-BE49-F238E27FC236}">
                  <a16:creationId xmlns:a16="http://schemas.microsoft.com/office/drawing/2014/main" id="{2FF34725-9884-BB27-F2DC-4720228E014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814777" y="5483919"/>
              <a:ext cx="482600" cy="6477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108651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magen que contiene pastel, edificio, tabla, comida&#10;&#10;Descripción generada automáticamente">
            <a:extLst>
              <a:ext uri="{FF2B5EF4-FFF2-40B4-BE49-F238E27FC236}">
                <a16:creationId xmlns:a16="http://schemas.microsoft.com/office/drawing/2014/main" id="{3FC69BFB-84E0-90E8-752F-273D444D38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4493846"/>
          </a:xfrm>
          <a:prstGeom prst="rect">
            <a:avLst/>
          </a:prstGeom>
        </p:spPr>
      </p:pic>
      <p:sp>
        <p:nvSpPr>
          <p:cNvPr id="452" name="Google Shape;452;p65"/>
          <p:cNvSpPr txBox="1">
            <a:spLocks noGrp="1"/>
          </p:cNvSpPr>
          <p:nvPr>
            <p:ph type="title"/>
          </p:nvPr>
        </p:nvSpPr>
        <p:spPr>
          <a:xfrm>
            <a:off x="271890" y="388170"/>
            <a:ext cx="3201900" cy="126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s-ES" sz="4000" dirty="0">
                <a:solidFill>
                  <a:schemeClr val="bg1"/>
                </a:solidFill>
              </a:rPr>
              <a:t>3 mil millones </a:t>
            </a:r>
            <a:r>
              <a:rPr lang="es-ES" sz="1400" dirty="0">
                <a:solidFill>
                  <a:schemeClr val="bg1"/>
                </a:solidFill>
              </a:rPr>
              <a:t>de toneladas de materia prima por año</a:t>
            </a:r>
            <a:br>
              <a:rPr lang="es-CL" sz="1400" dirty="0">
                <a:solidFill>
                  <a:schemeClr val="bg1"/>
                </a:solidFill>
              </a:rPr>
            </a:br>
            <a:endParaRPr sz="1400" dirty="0">
              <a:solidFill>
                <a:schemeClr val="bg1"/>
              </a:solidFill>
            </a:endParaRPr>
          </a:p>
        </p:txBody>
      </p:sp>
      <p:sp>
        <p:nvSpPr>
          <p:cNvPr id="453" name="Google Shape;453;p65"/>
          <p:cNvSpPr/>
          <p:nvPr/>
        </p:nvSpPr>
        <p:spPr>
          <a:xfrm>
            <a:off x="430890" y="1440631"/>
            <a:ext cx="2883900" cy="136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AFBDAE99-C073-DAA6-AD8E-4C28317ED7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/>
        </p:blipFill>
        <p:spPr>
          <a:xfrm>
            <a:off x="0" y="0"/>
            <a:ext cx="9144000" cy="4519175"/>
          </a:xfrm>
          <a:prstGeom prst="rect">
            <a:avLst/>
          </a:prstGeom>
        </p:spPr>
      </p:pic>
      <p:sp>
        <p:nvSpPr>
          <p:cNvPr id="446" name="Google Shape;446;p64"/>
          <p:cNvSpPr txBox="1">
            <a:spLocks noGrp="1"/>
          </p:cNvSpPr>
          <p:nvPr>
            <p:ph type="title"/>
          </p:nvPr>
        </p:nvSpPr>
        <p:spPr>
          <a:xfrm>
            <a:off x="5970584" y="2812353"/>
            <a:ext cx="2893104" cy="126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s-ES" sz="6000" dirty="0">
                <a:solidFill>
                  <a:schemeClr val="bg1"/>
                </a:solidFill>
              </a:rPr>
              <a:t>X2 </a:t>
            </a:r>
            <a:r>
              <a:rPr lang="es-ES" sz="2000" dirty="0">
                <a:solidFill>
                  <a:schemeClr val="bg1"/>
                </a:solidFill>
              </a:rPr>
              <a:t>stock global de edificios entre 2018 y 2060</a:t>
            </a:r>
            <a:endParaRPr lang="es-CL" sz="2000" dirty="0">
              <a:solidFill>
                <a:schemeClr val="bg1"/>
              </a:solidFill>
            </a:endParaRPr>
          </a:p>
        </p:txBody>
      </p:sp>
      <p:sp>
        <p:nvSpPr>
          <p:cNvPr id="447" name="Google Shape;447;p64"/>
          <p:cNvSpPr/>
          <p:nvPr/>
        </p:nvSpPr>
        <p:spPr>
          <a:xfrm>
            <a:off x="6021236" y="4154596"/>
            <a:ext cx="2791800" cy="136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4" name="Google Shape;1354;p104"/>
          <p:cNvSpPr txBox="1">
            <a:spLocks noGrp="1"/>
          </p:cNvSpPr>
          <p:nvPr>
            <p:ph type="title"/>
          </p:nvPr>
        </p:nvSpPr>
        <p:spPr>
          <a:xfrm>
            <a:off x="232776" y="306884"/>
            <a:ext cx="8777028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dirty="0"/>
              <a:t>¿PORQUE LAS PYMES TIENEN UN ROL ESENCIAL EN LA TRANSICIÓN HACIA LA ECONOMíA CIRCULAR?</a:t>
            </a:r>
            <a:endParaRPr dirty="0"/>
          </a:p>
        </p:txBody>
      </p:sp>
      <p:sp>
        <p:nvSpPr>
          <p:cNvPr id="1355" name="Google Shape;1355;p104"/>
          <p:cNvSpPr/>
          <p:nvPr/>
        </p:nvSpPr>
        <p:spPr>
          <a:xfrm rot="10800000">
            <a:off x="3536396" y="3036974"/>
            <a:ext cx="2396100" cy="601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cxnSp>
        <p:nvCxnSpPr>
          <p:cNvPr id="1356" name="Google Shape;1356;p104"/>
          <p:cNvCxnSpPr>
            <a:cxnSpLocks/>
            <a:endCxn id="1355" idx="3"/>
          </p:cNvCxnSpPr>
          <p:nvPr/>
        </p:nvCxnSpPr>
        <p:spPr>
          <a:xfrm>
            <a:off x="3156596" y="3337874"/>
            <a:ext cx="379800" cy="0"/>
          </a:xfrm>
          <a:prstGeom prst="straightConnector1">
            <a:avLst/>
          </a:prstGeom>
          <a:noFill/>
          <a:ln w="1143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57" name="Google Shape;1357;p104"/>
          <p:cNvSpPr/>
          <p:nvPr/>
        </p:nvSpPr>
        <p:spPr>
          <a:xfrm rot="10800000">
            <a:off x="3874488" y="2234954"/>
            <a:ext cx="1719900" cy="601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cxnSp>
        <p:nvCxnSpPr>
          <p:cNvPr id="1358" name="Google Shape;1358;p104"/>
          <p:cNvCxnSpPr>
            <a:cxnSpLocks/>
          </p:cNvCxnSpPr>
          <p:nvPr/>
        </p:nvCxnSpPr>
        <p:spPr>
          <a:xfrm>
            <a:off x="5527796" y="2593575"/>
            <a:ext cx="404700" cy="0"/>
          </a:xfrm>
          <a:prstGeom prst="straightConnector1">
            <a:avLst/>
          </a:prstGeom>
          <a:noFill/>
          <a:ln w="11430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59" name="Google Shape;1359;p104"/>
          <p:cNvSpPr/>
          <p:nvPr/>
        </p:nvSpPr>
        <p:spPr>
          <a:xfrm rot="10800000">
            <a:off x="4260576" y="1398558"/>
            <a:ext cx="947700" cy="601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cxnSp>
        <p:nvCxnSpPr>
          <p:cNvPr id="1360" name="Google Shape;1360;p104"/>
          <p:cNvCxnSpPr>
            <a:endCxn id="1359" idx="3"/>
          </p:cNvCxnSpPr>
          <p:nvPr/>
        </p:nvCxnSpPr>
        <p:spPr>
          <a:xfrm>
            <a:off x="3908976" y="1699458"/>
            <a:ext cx="351600" cy="0"/>
          </a:xfrm>
          <a:prstGeom prst="straightConnector1">
            <a:avLst/>
          </a:prstGeom>
          <a:noFill/>
          <a:ln w="1143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62" name="Google Shape;1362;p104"/>
          <p:cNvSpPr txBox="1"/>
          <p:nvPr/>
        </p:nvSpPr>
        <p:spPr>
          <a:xfrm>
            <a:off x="681427" y="3001653"/>
            <a:ext cx="2470257" cy="44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r"/>
            <a:r>
              <a:rPr lang="es-E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Tienen </a:t>
            </a:r>
            <a:r>
              <a:rPr lang="es-ES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mayor flexibilidad </a:t>
            </a:r>
            <a:r>
              <a:rPr lang="es-E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que las grandes empresas, pueden </a:t>
            </a:r>
            <a:r>
              <a:rPr lang="es-ES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adaptarse rápidamente al mercado</a:t>
            </a:r>
            <a:r>
              <a:rPr lang="es-E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</p:txBody>
      </p:sp>
      <p:sp>
        <p:nvSpPr>
          <p:cNvPr id="1364" name="Google Shape;1364;p104"/>
          <p:cNvSpPr txBox="1"/>
          <p:nvPr/>
        </p:nvSpPr>
        <p:spPr>
          <a:xfrm>
            <a:off x="946875" y="1489454"/>
            <a:ext cx="2962101" cy="44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r">
              <a:buSzPts val="1100"/>
            </a:pPr>
            <a:r>
              <a:rPr lang="es-ES" dirty="0">
                <a:solidFill>
                  <a:srgbClr val="263238"/>
                </a:solidFill>
                <a:latin typeface="Open Sans"/>
                <a:ea typeface="Open Sans"/>
                <a:cs typeface="Open Sans"/>
              </a:rPr>
              <a:t>Las PYMES son los mayores empleadores y </a:t>
            </a:r>
            <a:r>
              <a:rPr lang="es-ES" b="1" dirty="0">
                <a:solidFill>
                  <a:srgbClr val="263238"/>
                </a:solidFill>
                <a:latin typeface="Open Sans"/>
                <a:ea typeface="Open Sans"/>
                <a:cs typeface="Open Sans"/>
              </a:rPr>
              <a:t>espina dorsal de la economía</a:t>
            </a:r>
            <a:endParaRPr b="1" dirty="0">
              <a:solidFill>
                <a:srgbClr val="263238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66" name="Google Shape;1366;p104"/>
          <p:cNvSpPr txBox="1"/>
          <p:nvPr/>
        </p:nvSpPr>
        <p:spPr>
          <a:xfrm>
            <a:off x="5932496" y="2441798"/>
            <a:ext cx="3077308" cy="44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s-E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Cuentan con una </a:t>
            </a:r>
            <a:r>
              <a:rPr lang="es-ES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cultura medioambiental </a:t>
            </a:r>
            <a:r>
              <a:rPr lang="es-E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 de </a:t>
            </a:r>
            <a:r>
              <a:rPr lang="es-ES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innovación</a:t>
            </a:r>
            <a:r>
              <a:rPr lang="es-E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</p:txBody>
      </p:sp>
      <p:grpSp>
        <p:nvGrpSpPr>
          <p:cNvPr id="1379" name="Google Shape;1379;p104"/>
          <p:cNvGrpSpPr/>
          <p:nvPr/>
        </p:nvGrpSpPr>
        <p:grpSpPr>
          <a:xfrm>
            <a:off x="4561805" y="3137504"/>
            <a:ext cx="345275" cy="469750"/>
            <a:chOff x="6256975" y="3933700"/>
            <a:chExt cx="345275" cy="469750"/>
          </a:xfrm>
        </p:grpSpPr>
        <p:sp>
          <p:nvSpPr>
            <p:cNvPr id="1380" name="Google Shape;1380;p104"/>
            <p:cNvSpPr/>
            <p:nvPr/>
          </p:nvSpPr>
          <p:spPr>
            <a:xfrm>
              <a:off x="6326225" y="3933700"/>
              <a:ext cx="206775" cy="208900"/>
            </a:xfrm>
            <a:custGeom>
              <a:avLst/>
              <a:gdLst/>
              <a:ahLst/>
              <a:cxnLst/>
              <a:rect l="l" t="t" r="r" b="b"/>
              <a:pathLst>
                <a:path w="8271" h="8356" extrusionOk="0">
                  <a:moveTo>
                    <a:pt x="4143" y="3074"/>
                  </a:moveTo>
                  <a:cubicBezTo>
                    <a:pt x="4749" y="3074"/>
                    <a:pt x="5240" y="3564"/>
                    <a:pt x="5240" y="4186"/>
                  </a:cubicBezTo>
                  <a:cubicBezTo>
                    <a:pt x="5240" y="4792"/>
                    <a:pt x="4749" y="5282"/>
                    <a:pt x="4143" y="5282"/>
                  </a:cubicBezTo>
                  <a:cubicBezTo>
                    <a:pt x="3522" y="5282"/>
                    <a:pt x="3031" y="4792"/>
                    <a:pt x="3031" y="4186"/>
                  </a:cubicBezTo>
                  <a:cubicBezTo>
                    <a:pt x="3031" y="3564"/>
                    <a:pt x="3522" y="3074"/>
                    <a:pt x="4143" y="3074"/>
                  </a:cubicBezTo>
                  <a:close/>
                  <a:moveTo>
                    <a:pt x="3407" y="1"/>
                  </a:moveTo>
                  <a:cubicBezTo>
                    <a:pt x="3104" y="1"/>
                    <a:pt x="2844" y="245"/>
                    <a:pt x="2844" y="563"/>
                  </a:cubicBezTo>
                  <a:lnTo>
                    <a:pt x="2844" y="621"/>
                  </a:lnTo>
                  <a:cubicBezTo>
                    <a:pt x="2844" y="880"/>
                    <a:pt x="2700" y="1126"/>
                    <a:pt x="2469" y="1271"/>
                  </a:cubicBezTo>
                  <a:cubicBezTo>
                    <a:pt x="2469" y="1271"/>
                    <a:pt x="2454" y="1271"/>
                    <a:pt x="2454" y="1284"/>
                  </a:cubicBezTo>
                  <a:cubicBezTo>
                    <a:pt x="2332" y="1350"/>
                    <a:pt x="2198" y="1382"/>
                    <a:pt x="2068" y="1382"/>
                  </a:cubicBezTo>
                  <a:cubicBezTo>
                    <a:pt x="1939" y="1382"/>
                    <a:pt x="1812" y="1350"/>
                    <a:pt x="1704" y="1284"/>
                  </a:cubicBezTo>
                  <a:lnTo>
                    <a:pt x="1646" y="1256"/>
                  </a:lnTo>
                  <a:cubicBezTo>
                    <a:pt x="1558" y="1207"/>
                    <a:pt x="1456" y="1178"/>
                    <a:pt x="1354" y="1178"/>
                  </a:cubicBezTo>
                  <a:cubicBezTo>
                    <a:pt x="1307" y="1178"/>
                    <a:pt x="1259" y="1184"/>
                    <a:pt x="1213" y="1198"/>
                  </a:cubicBezTo>
                  <a:cubicBezTo>
                    <a:pt x="1084" y="1242"/>
                    <a:pt x="953" y="1328"/>
                    <a:pt x="882" y="1458"/>
                  </a:cubicBezTo>
                  <a:lnTo>
                    <a:pt x="145" y="2727"/>
                  </a:lnTo>
                  <a:cubicBezTo>
                    <a:pt x="1" y="2987"/>
                    <a:pt x="87" y="3334"/>
                    <a:pt x="347" y="3478"/>
                  </a:cubicBezTo>
                  <a:lnTo>
                    <a:pt x="420" y="3522"/>
                  </a:lnTo>
                  <a:cubicBezTo>
                    <a:pt x="636" y="3651"/>
                    <a:pt x="780" y="3897"/>
                    <a:pt x="780" y="4171"/>
                  </a:cubicBezTo>
                  <a:lnTo>
                    <a:pt x="780" y="4186"/>
                  </a:lnTo>
                  <a:cubicBezTo>
                    <a:pt x="780" y="4459"/>
                    <a:pt x="636" y="4705"/>
                    <a:pt x="405" y="4849"/>
                  </a:cubicBezTo>
                  <a:lnTo>
                    <a:pt x="347" y="4878"/>
                  </a:lnTo>
                  <a:cubicBezTo>
                    <a:pt x="87" y="5036"/>
                    <a:pt x="1" y="5369"/>
                    <a:pt x="145" y="5642"/>
                  </a:cubicBezTo>
                  <a:lnTo>
                    <a:pt x="882" y="6899"/>
                  </a:lnTo>
                  <a:cubicBezTo>
                    <a:pt x="953" y="7028"/>
                    <a:pt x="1084" y="7129"/>
                    <a:pt x="1228" y="7158"/>
                  </a:cubicBezTo>
                  <a:cubicBezTo>
                    <a:pt x="1274" y="7174"/>
                    <a:pt x="1325" y="7182"/>
                    <a:pt x="1376" y="7182"/>
                  </a:cubicBezTo>
                  <a:cubicBezTo>
                    <a:pt x="1468" y="7182"/>
                    <a:pt x="1563" y="7156"/>
                    <a:pt x="1646" y="7101"/>
                  </a:cubicBezTo>
                  <a:lnTo>
                    <a:pt x="1704" y="7072"/>
                  </a:lnTo>
                  <a:cubicBezTo>
                    <a:pt x="1809" y="7008"/>
                    <a:pt x="1932" y="6976"/>
                    <a:pt x="2059" y="6976"/>
                  </a:cubicBezTo>
                  <a:cubicBezTo>
                    <a:pt x="2192" y="6976"/>
                    <a:pt x="2329" y="7012"/>
                    <a:pt x="2454" y="7086"/>
                  </a:cubicBezTo>
                  <a:cubicBezTo>
                    <a:pt x="2454" y="7086"/>
                    <a:pt x="2469" y="7086"/>
                    <a:pt x="2469" y="7101"/>
                  </a:cubicBezTo>
                  <a:cubicBezTo>
                    <a:pt x="2700" y="7230"/>
                    <a:pt x="2844" y="7476"/>
                    <a:pt x="2844" y="7736"/>
                  </a:cubicBezTo>
                  <a:lnTo>
                    <a:pt x="2844" y="7807"/>
                  </a:lnTo>
                  <a:cubicBezTo>
                    <a:pt x="2844" y="8111"/>
                    <a:pt x="3104" y="8355"/>
                    <a:pt x="3407" y="8355"/>
                  </a:cubicBezTo>
                  <a:lnTo>
                    <a:pt x="4865" y="8355"/>
                  </a:lnTo>
                  <a:cubicBezTo>
                    <a:pt x="5167" y="8355"/>
                    <a:pt x="5427" y="8111"/>
                    <a:pt x="5427" y="7807"/>
                  </a:cubicBezTo>
                  <a:lnTo>
                    <a:pt x="5427" y="7736"/>
                  </a:lnTo>
                  <a:cubicBezTo>
                    <a:pt x="5427" y="7476"/>
                    <a:pt x="5571" y="7230"/>
                    <a:pt x="5802" y="7101"/>
                  </a:cubicBezTo>
                  <a:cubicBezTo>
                    <a:pt x="5802" y="7086"/>
                    <a:pt x="5817" y="7086"/>
                    <a:pt x="5817" y="7086"/>
                  </a:cubicBezTo>
                  <a:cubicBezTo>
                    <a:pt x="5942" y="7012"/>
                    <a:pt x="6079" y="6976"/>
                    <a:pt x="6212" y="6976"/>
                  </a:cubicBezTo>
                  <a:cubicBezTo>
                    <a:pt x="6339" y="6976"/>
                    <a:pt x="6462" y="7008"/>
                    <a:pt x="6567" y="7072"/>
                  </a:cubicBezTo>
                  <a:lnTo>
                    <a:pt x="6625" y="7101"/>
                  </a:lnTo>
                  <a:cubicBezTo>
                    <a:pt x="6708" y="7156"/>
                    <a:pt x="6803" y="7182"/>
                    <a:pt x="6899" y="7182"/>
                  </a:cubicBezTo>
                  <a:cubicBezTo>
                    <a:pt x="6952" y="7182"/>
                    <a:pt x="7006" y="7174"/>
                    <a:pt x="7058" y="7158"/>
                  </a:cubicBezTo>
                  <a:cubicBezTo>
                    <a:pt x="7187" y="7129"/>
                    <a:pt x="7318" y="7028"/>
                    <a:pt x="7389" y="6899"/>
                  </a:cubicBezTo>
                  <a:lnTo>
                    <a:pt x="8126" y="5642"/>
                  </a:lnTo>
                  <a:cubicBezTo>
                    <a:pt x="8270" y="5369"/>
                    <a:pt x="8184" y="5036"/>
                    <a:pt x="7924" y="4878"/>
                  </a:cubicBezTo>
                  <a:lnTo>
                    <a:pt x="7866" y="4834"/>
                  </a:lnTo>
                  <a:cubicBezTo>
                    <a:pt x="7635" y="4705"/>
                    <a:pt x="7491" y="4459"/>
                    <a:pt x="7491" y="4186"/>
                  </a:cubicBezTo>
                  <a:lnTo>
                    <a:pt x="7491" y="4171"/>
                  </a:lnTo>
                  <a:cubicBezTo>
                    <a:pt x="7491" y="3897"/>
                    <a:pt x="7635" y="3651"/>
                    <a:pt x="7866" y="3522"/>
                  </a:cubicBezTo>
                  <a:lnTo>
                    <a:pt x="7924" y="3478"/>
                  </a:lnTo>
                  <a:cubicBezTo>
                    <a:pt x="8184" y="3334"/>
                    <a:pt x="8270" y="2987"/>
                    <a:pt x="8126" y="2727"/>
                  </a:cubicBezTo>
                  <a:lnTo>
                    <a:pt x="7389" y="1458"/>
                  </a:lnTo>
                  <a:cubicBezTo>
                    <a:pt x="7318" y="1328"/>
                    <a:pt x="7187" y="1242"/>
                    <a:pt x="7058" y="1198"/>
                  </a:cubicBezTo>
                  <a:cubicBezTo>
                    <a:pt x="7012" y="1184"/>
                    <a:pt x="6965" y="1178"/>
                    <a:pt x="6917" y="1178"/>
                  </a:cubicBezTo>
                  <a:cubicBezTo>
                    <a:pt x="6815" y="1178"/>
                    <a:pt x="6713" y="1207"/>
                    <a:pt x="6625" y="1256"/>
                  </a:cubicBezTo>
                  <a:lnTo>
                    <a:pt x="6567" y="1284"/>
                  </a:lnTo>
                  <a:cubicBezTo>
                    <a:pt x="6462" y="1348"/>
                    <a:pt x="6339" y="1381"/>
                    <a:pt x="6212" y="1381"/>
                  </a:cubicBezTo>
                  <a:cubicBezTo>
                    <a:pt x="6079" y="1381"/>
                    <a:pt x="5942" y="1345"/>
                    <a:pt x="5817" y="1271"/>
                  </a:cubicBezTo>
                  <a:lnTo>
                    <a:pt x="5802" y="1271"/>
                  </a:lnTo>
                  <a:cubicBezTo>
                    <a:pt x="5571" y="1126"/>
                    <a:pt x="5427" y="880"/>
                    <a:pt x="5427" y="621"/>
                  </a:cubicBezTo>
                  <a:lnTo>
                    <a:pt x="5427" y="563"/>
                  </a:lnTo>
                  <a:cubicBezTo>
                    <a:pt x="5427" y="245"/>
                    <a:pt x="5167" y="1"/>
                    <a:pt x="48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1" name="Google Shape;1381;p104"/>
            <p:cNvSpPr/>
            <p:nvPr/>
          </p:nvSpPr>
          <p:spPr>
            <a:xfrm>
              <a:off x="6465500" y="4164950"/>
              <a:ext cx="136750" cy="196650"/>
            </a:xfrm>
            <a:custGeom>
              <a:avLst/>
              <a:gdLst/>
              <a:ahLst/>
              <a:cxnLst/>
              <a:rect l="l" t="t" r="r" b="b"/>
              <a:pathLst>
                <a:path w="5470" h="7866" extrusionOk="0">
                  <a:moveTo>
                    <a:pt x="1790" y="0"/>
                  </a:moveTo>
                  <a:cubicBezTo>
                    <a:pt x="1183" y="0"/>
                    <a:pt x="621" y="231"/>
                    <a:pt x="188" y="650"/>
                  </a:cubicBezTo>
                  <a:cubicBezTo>
                    <a:pt x="116" y="722"/>
                    <a:pt x="58" y="794"/>
                    <a:pt x="0" y="881"/>
                  </a:cubicBezTo>
                  <a:cubicBezTo>
                    <a:pt x="346" y="1039"/>
                    <a:pt x="664" y="1270"/>
                    <a:pt x="953" y="1545"/>
                  </a:cubicBezTo>
                  <a:cubicBezTo>
                    <a:pt x="1905" y="2497"/>
                    <a:pt x="2180" y="3896"/>
                    <a:pt x="1732" y="5095"/>
                  </a:cubicBezTo>
                  <a:cubicBezTo>
                    <a:pt x="2194" y="5455"/>
                    <a:pt x="2584" y="5903"/>
                    <a:pt x="2886" y="6422"/>
                  </a:cubicBezTo>
                  <a:cubicBezTo>
                    <a:pt x="3146" y="6869"/>
                    <a:pt x="3276" y="7360"/>
                    <a:pt x="3276" y="7865"/>
                  </a:cubicBezTo>
                  <a:lnTo>
                    <a:pt x="3694" y="7865"/>
                  </a:lnTo>
                  <a:cubicBezTo>
                    <a:pt x="4300" y="7865"/>
                    <a:pt x="4864" y="7548"/>
                    <a:pt x="5166" y="7000"/>
                  </a:cubicBezTo>
                  <a:cubicBezTo>
                    <a:pt x="5470" y="6465"/>
                    <a:pt x="5470" y="5845"/>
                    <a:pt x="5152" y="5311"/>
                  </a:cubicBezTo>
                  <a:cubicBezTo>
                    <a:pt x="4748" y="4633"/>
                    <a:pt x="4156" y="4114"/>
                    <a:pt x="3464" y="3781"/>
                  </a:cubicBezTo>
                  <a:cubicBezTo>
                    <a:pt x="4272" y="2886"/>
                    <a:pt x="4243" y="1516"/>
                    <a:pt x="3392" y="650"/>
                  </a:cubicBezTo>
                  <a:cubicBezTo>
                    <a:pt x="2959" y="231"/>
                    <a:pt x="2396" y="0"/>
                    <a:pt x="17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2" name="Google Shape;1382;p104"/>
            <p:cNvSpPr/>
            <p:nvPr/>
          </p:nvSpPr>
          <p:spPr>
            <a:xfrm>
              <a:off x="6256975" y="4164950"/>
              <a:ext cx="136750" cy="196650"/>
            </a:xfrm>
            <a:custGeom>
              <a:avLst/>
              <a:gdLst/>
              <a:ahLst/>
              <a:cxnLst/>
              <a:rect l="l" t="t" r="r" b="b"/>
              <a:pathLst>
                <a:path w="5470" h="7866" extrusionOk="0">
                  <a:moveTo>
                    <a:pt x="3681" y="0"/>
                  </a:moveTo>
                  <a:cubicBezTo>
                    <a:pt x="3074" y="0"/>
                    <a:pt x="2511" y="231"/>
                    <a:pt x="2078" y="650"/>
                  </a:cubicBezTo>
                  <a:cubicBezTo>
                    <a:pt x="1227" y="1516"/>
                    <a:pt x="1198" y="2886"/>
                    <a:pt x="2007" y="3781"/>
                  </a:cubicBezTo>
                  <a:cubicBezTo>
                    <a:pt x="1314" y="4114"/>
                    <a:pt x="722" y="4633"/>
                    <a:pt x="318" y="5311"/>
                  </a:cubicBezTo>
                  <a:cubicBezTo>
                    <a:pt x="15" y="5845"/>
                    <a:pt x="0" y="6465"/>
                    <a:pt x="304" y="7000"/>
                  </a:cubicBezTo>
                  <a:cubicBezTo>
                    <a:pt x="606" y="7548"/>
                    <a:pt x="1170" y="7865"/>
                    <a:pt x="1776" y="7865"/>
                  </a:cubicBezTo>
                  <a:lnTo>
                    <a:pt x="2194" y="7865"/>
                  </a:lnTo>
                  <a:cubicBezTo>
                    <a:pt x="2194" y="7360"/>
                    <a:pt x="2324" y="6869"/>
                    <a:pt x="2584" y="6422"/>
                  </a:cubicBezTo>
                  <a:cubicBezTo>
                    <a:pt x="2886" y="5903"/>
                    <a:pt x="3276" y="5455"/>
                    <a:pt x="3738" y="5095"/>
                  </a:cubicBezTo>
                  <a:cubicBezTo>
                    <a:pt x="3290" y="3896"/>
                    <a:pt x="3565" y="2497"/>
                    <a:pt x="4518" y="1545"/>
                  </a:cubicBezTo>
                  <a:cubicBezTo>
                    <a:pt x="4806" y="1270"/>
                    <a:pt x="5124" y="1039"/>
                    <a:pt x="5470" y="881"/>
                  </a:cubicBezTo>
                  <a:cubicBezTo>
                    <a:pt x="5412" y="794"/>
                    <a:pt x="5355" y="722"/>
                    <a:pt x="5282" y="650"/>
                  </a:cubicBezTo>
                  <a:cubicBezTo>
                    <a:pt x="4849" y="231"/>
                    <a:pt x="4287" y="0"/>
                    <a:pt x="36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3" name="Google Shape;1383;p104"/>
            <p:cNvSpPr/>
            <p:nvPr/>
          </p:nvSpPr>
          <p:spPr>
            <a:xfrm>
              <a:off x="6337775" y="4206800"/>
              <a:ext cx="183675" cy="196650"/>
            </a:xfrm>
            <a:custGeom>
              <a:avLst/>
              <a:gdLst/>
              <a:ahLst/>
              <a:cxnLst/>
              <a:rect l="l" t="t" r="r" b="b"/>
              <a:pathLst>
                <a:path w="7347" h="7866" extrusionOk="0">
                  <a:moveTo>
                    <a:pt x="3681" y="0"/>
                  </a:moveTo>
                  <a:cubicBezTo>
                    <a:pt x="3075" y="0"/>
                    <a:pt x="2498" y="231"/>
                    <a:pt x="2079" y="664"/>
                  </a:cubicBezTo>
                  <a:cubicBezTo>
                    <a:pt x="1213" y="1516"/>
                    <a:pt x="1199" y="2886"/>
                    <a:pt x="2007" y="3781"/>
                  </a:cubicBezTo>
                  <a:cubicBezTo>
                    <a:pt x="1314" y="4113"/>
                    <a:pt x="708" y="4633"/>
                    <a:pt x="318" y="5311"/>
                  </a:cubicBezTo>
                  <a:cubicBezTo>
                    <a:pt x="1" y="5845"/>
                    <a:pt x="1" y="6465"/>
                    <a:pt x="304" y="7000"/>
                  </a:cubicBezTo>
                  <a:cubicBezTo>
                    <a:pt x="607" y="7548"/>
                    <a:pt x="1155" y="7865"/>
                    <a:pt x="1776" y="7865"/>
                  </a:cubicBezTo>
                  <a:lnTo>
                    <a:pt x="5571" y="7865"/>
                  </a:lnTo>
                  <a:cubicBezTo>
                    <a:pt x="6192" y="7865"/>
                    <a:pt x="6740" y="7548"/>
                    <a:pt x="7043" y="7000"/>
                  </a:cubicBezTo>
                  <a:cubicBezTo>
                    <a:pt x="7346" y="6465"/>
                    <a:pt x="7346" y="5845"/>
                    <a:pt x="7029" y="5311"/>
                  </a:cubicBezTo>
                  <a:cubicBezTo>
                    <a:pt x="6639" y="4633"/>
                    <a:pt x="6033" y="4113"/>
                    <a:pt x="5340" y="3781"/>
                  </a:cubicBezTo>
                  <a:cubicBezTo>
                    <a:pt x="6148" y="2886"/>
                    <a:pt x="6134" y="1516"/>
                    <a:pt x="5268" y="664"/>
                  </a:cubicBezTo>
                  <a:cubicBezTo>
                    <a:pt x="4849" y="231"/>
                    <a:pt x="4272" y="0"/>
                    <a:pt x="36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2" name="Gráfico 1" descr="Trabajador de oficina con relleno sólido">
            <a:extLst>
              <a:ext uri="{FF2B5EF4-FFF2-40B4-BE49-F238E27FC236}">
                <a16:creationId xmlns:a16="http://schemas.microsoft.com/office/drawing/2014/main" id="{53F927C0-EA9F-A50E-788B-84269E2100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20760" y="1398558"/>
            <a:ext cx="569239" cy="569239"/>
          </a:xfrm>
          <a:prstGeom prst="rect">
            <a:avLst/>
          </a:prstGeom>
        </p:spPr>
      </p:pic>
      <p:pic>
        <p:nvPicPr>
          <p:cNvPr id="3" name="Gráfico 2" descr="Luces encendidas con relleno sólido">
            <a:extLst>
              <a:ext uri="{FF2B5EF4-FFF2-40B4-BE49-F238E27FC236}">
                <a16:creationId xmlns:a16="http://schemas.microsoft.com/office/drawing/2014/main" id="{DDB7CA66-AD40-8F8E-58AF-FE2E064C833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495379" y="2272487"/>
            <a:ext cx="510510" cy="510510"/>
          </a:xfrm>
          <a:prstGeom prst="rect">
            <a:avLst/>
          </a:prstGeom>
        </p:spPr>
      </p:pic>
      <p:sp>
        <p:nvSpPr>
          <p:cNvPr id="9" name="Google Shape;1355;p104">
            <a:extLst>
              <a:ext uri="{FF2B5EF4-FFF2-40B4-BE49-F238E27FC236}">
                <a16:creationId xmlns:a16="http://schemas.microsoft.com/office/drawing/2014/main" id="{17A14C5A-6039-5C7A-86D7-9B370DEE4EF9}"/>
              </a:ext>
            </a:extLst>
          </p:cNvPr>
          <p:cNvSpPr/>
          <p:nvPr/>
        </p:nvSpPr>
        <p:spPr>
          <a:xfrm rot="10800000">
            <a:off x="2943160" y="3838993"/>
            <a:ext cx="3510790" cy="601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cxnSp>
        <p:nvCxnSpPr>
          <p:cNvPr id="10" name="Google Shape;1356;p104">
            <a:extLst>
              <a:ext uri="{FF2B5EF4-FFF2-40B4-BE49-F238E27FC236}">
                <a16:creationId xmlns:a16="http://schemas.microsoft.com/office/drawing/2014/main" id="{1A92385B-34BB-AC74-97B6-C744A9A456B2}"/>
              </a:ext>
            </a:extLst>
          </p:cNvPr>
          <p:cNvCxnSpPr>
            <a:cxnSpLocks/>
          </p:cNvCxnSpPr>
          <p:nvPr/>
        </p:nvCxnSpPr>
        <p:spPr>
          <a:xfrm>
            <a:off x="6453950" y="4139893"/>
            <a:ext cx="379800" cy="0"/>
          </a:xfrm>
          <a:prstGeom prst="straightConnector1">
            <a:avLst/>
          </a:prstGeom>
          <a:noFill/>
          <a:ln w="11430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" name="CuadroTexto 10">
            <a:extLst>
              <a:ext uri="{FF2B5EF4-FFF2-40B4-BE49-F238E27FC236}">
                <a16:creationId xmlns:a16="http://schemas.microsoft.com/office/drawing/2014/main" id="{70B865B3-221B-45DC-F311-BA40F0AC6685}"/>
              </a:ext>
            </a:extLst>
          </p:cNvPr>
          <p:cNvSpPr txBox="1"/>
          <p:nvPr/>
        </p:nvSpPr>
        <p:spPr>
          <a:xfrm>
            <a:off x="6781651" y="3343774"/>
            <a:ext cx="231025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IPSOS 2022: La </a:t>
            </a:r>
            <a:r>
              <a:rPr lang="es-MX" b="0" i="0" dirty="0">
                <a:solidFill>
                  <a:schemeClr val="tx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ciudadanía reconoce a las PYMES como las </a:t>
            </a:r>
            <a:r>
              <a:rPr lang="es-MX" b="1" i="0" dirty="0">
                <a:solidFill>
                  <a:schemeClr val="tx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organizaciones con mejor reputación </a:t>
            </a:r>
            <a:r>
              <a:rPr lang="es-MX" b="0" i="0" dirty="0">
                <a:solidFill>
                  <a:schemeClr val="tx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 Chile</a:t>
            </a:r>
            <a:r>
              <a:rPr lang="es-E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s-CL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12" name="Google Shape;6314;p131">
            <a:extLst>
              <a:ext uri="{FF2B5EF4-FFF2-40B4-BE49-F238E27FC236}">
                <a16:creationId xmlns:a16="http://schemas.microsoft.com/office/drawing/2014/main" id="{4A031946-7BAE-DF86-40DB-383FC88B4F62}"/>
              </a:ext>
            </a:extLst>
          </p:cNvPr>
          <p:cNvGrpSpPr/>
          <p:nvPr/>
        </p:nvGrpSpPr>
        <p:grpSpPr>
          <a:xfrm>
            <a:off x="4572000" y="3999994"/>
            <a:ext cx="339253" cy="339253"/>
            <a:chOff x="5651375" y="3806450"/>
            <a:chExt cx="481825" cy="481825"/>
          </a:xfrm>
          <a:solidFill>
            <a:schemeClr val="bg1"/>
          </a:solidFill>
        </p:grpSpPr>
        <p:sp>
          <p:nvSpPr>
            <p:cNvPr id="13" name="Google Shape;6315;p131">
              <a:extLst>
                <a:ext uri="{FF2B5EF4-FFF2-40B4-BE49-F238E27FC236}">
                  <a16:creationId xmlns:a16="http://schemas.microsoft.com/office/drawing/2014/main" id="{2C30770E-4FFA-E61E-84CB-72A82EDB8C4A}"/>
                </a:ext>
              </a:extLst>
            </p:cNvPr>
            <p:cNvSpPr/>
            <p:nvPr/>
          </p:nvSpPr>
          <p:spPr>
            <a:xfrm>
              <a:off x="5793425" y="3976800"/>
              <a:ext cx="28250" cy="28275"/>
            </a:xfrm>
            <a:custGeom>
              <a:avLst/>
              <a:gdLst/>
              <a:ahLst/>
              <a:cxnLst/>
              <a:rect l="l" t="t" r="r" b="b"/>
              <a:pathLst>
                <a:path w="1130" h="1131" extrusionOk="0">
                  <a:moveTo>
                    <a:pt x="567" y="1"/>
                  </a:moveTo>
                  <a:cubicBezTo>
                    <a:pt x="253" y="1"/>
                    <a:pt x="0" y="251"/>
                    <a:pt x="0" y="564"/>
                  </a:cubicBezTo>
                  <a:cubicBezTo>
                    <a:pt x="0" y="877"/>
                    <a:pt x="253" y="1130"/>
                    <a:pt x="567" y="1130"/>
                  </a:cubicBezTo>
                  <a:cubicBezTo>
                    <a:pt x="877" y="1130"/>
                    <a:pt x="1130" y="877"/>
                    <a:pt x="1130" y="564"/>
                  </a:cubicBezTo>
                  <a:cubicBezTo>
                    <a:pt x="1130" y="251"/>
                    <a:pt x="877" y="1"/>
                    <a:pt x="5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6316;p131">
              <a:extLst>
                <a:ext uri="{FF2B5EF4-FFF2-40B4-BE49-F238E27FC236}">
                  <a16:creationId xmlns:a16="http://schemas.microsoft.com/office/drawing/2014/main" id="{B6E5AEC7-CE8E-9EE6-08DB-75A97AD5E67D}"/>
                </a:ext>
              </a:extLst>
            </p:cNvPr>
            <p:cNvSpPr/>
            <p:nvPr/>
          </p:nvSpPr>
          <p:spPr>
            <a:xfrm>
              <a:off x="5794475" y="4089725"/>
              <a:ext cx="195600" cy="84725"/>
            </a:xfrm>
            <a:custGeom>
              <a:avLst/>
              <a:gdLst/>
              <a:ahLst/>
              <a:cxnLst/>
              <a:rect l="l" t="t" r="r" b="b"/>
              <a:pathLst>
                <a:path w="7824" h="3389" extrusionOk="0">
                  <a:moveTo>
                    <a:pt x="1" y="1"/>
                  </a:moveTo>
                  <a:cubicBezTo>
                    <a:pt x="284" y="1943"/>
                    <a:pt x="1949" y="3385"/>
                    <a:pt x="3912" y="3388"/>
                  </a:cubicBezTo>
                  <a:cubicBezTo>
                    <a:pt x="5875" y="3385"/>
                    <a:pt x="7541" y="1943"/>
                    <a:pt x="782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6317;p131">
              <a:extLst>
                <a:ext uri="{FF2B5EF4-FFF2-40B4-BE49-F238E27FC236}">
                  <a16:creationId xmlns:a16="http://schemas.microsoft.com/office/drawing/2014/main" id="{13390A54-A99F-EC4A-AC4B-0BACC06CFE2F}"/>
                </a:ext>
              </a:extLst>
            </p:cNvPr>
            <p:cNvSpPr/>
            <p:nvPr/>
          </p:nvSpPr>
          <p:spPr>
            <a:xfrm>
              <a:off x="5651375" y="3806450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6249" y="5686"/>
                  </a:moveTo>
                  <a:cubicBezTo>
                    <a:pt x="6932" y="5686"/>
                    <a:pt x="7549" y="6098"/>
                    <a:pt x="7811" y="6730"/>
                  </a:cubicBezTo>
                  <a:cubicBezTo>
                    <a:pt x="8073" y="7363"/>
                    <a:pt x="7929" y="8092"/>
                    <a:pt x="7444" y="8576"/>
                  </a:cubicBezTo>
                  <a:cubicBezTo>
                    <a:pt x="7122" y="8901"/>
                    <a:pt x="6689" y="9073"/>
                    <a:pt x="6248" y="9073"/>
                  </a:cubicBezTo>
                  <a:cubicBezTo>
                    <a:pt x="6029" y="9073"/>
                    <a:pt x="5808" y="9031"/>
                    <a:pt x="5598" y="8944"/>
                  </a:cubicBezTo>
                  <a:cubicBezTo>
                    <a:pt x="4966" y="8682"/>
                    <a:pt x="4553" y="8064"/>
                    <a:pt x="4553" y="7378"/>
                  </a:cubicBezTo>
                  <a:cubicBezTo>
                    <a:pt x="4556" y="6441"/>
                    <a:pt x="5312" y="5686"/>
                    <a:pt x="6249" y="5686"/>
                  </a:cubicBezTo>
                  <a:close/>
                  <a:moveTo>
                    <a:pt x="13024" y="5683"/>
                  </a:moveTo>
                  <a:cubicBezTo>
                    <a:pt x="13242" y="5683"/>
                    <a:pt x="13462" y="5725"/>
                    <a:pt x="13671" y="5812"/>
                  </a:cubicBezTo>
                  <a:cubicBezTo>
                    <a:pt x="14304" y="6074"/>
                    <a:pt x="14716" y="6691"/>
                    <a:pt x="14716" y="7378"/>
                  </a:cubicBezTo>
                  <a:cubicBezTo>
                    <a:pt x="14716" y="8314"/>
                    <a:pt x="13957" y="9073"/>
                    <a:pt x="13024" y="9073"/>
                  </a:cubicBezTo>
                  <a:cubicBezTo>
                    <a:pt x="12337" y="9073"/>
                    <a:pt x="11720" y="8658"/>
                    <a:pt x="11458" y="8025"/>
                  </a:cubicBezTo>
                  <a:cubicBezTo>
                    <a:pt x="11196" y="7393"/>
                    <a:pt x="11341" y="6664"/>
                    <a:pt x="11825" y="6179"/>
                  </a:cubicBezTo>
                  <a:cubicBezTo>
                    <a:pt x="12150" y="5855"/>
                    <a:pt x="12583" y="5683"/>
                    <a:pt x="13024" y="5683"/>
                  </a:cubicBezTo>
                  <a:close/>
                  <a:moveTo>
                    <a:pt x="14153" y="10202"/>
                  </a:moveTo>
                  <a:cubicBezTo>
                    <a:pt x="14463" y="10202"/>
                    <a:pt x="14716" y="10452"/>
                    <a:pt x="14716" y="10766"/>
                  </a:cubicBezTo>
                  <a:cubicBezTo>
                    <a:pt x="14716" y="13566"/>
                    <a:pt x="12437" y="15849"/>
                    <a:pt x="9636" y="15849"/>
                  </a:cubicBezTo>
                  <a:cubicBezTo>
                    <a:pt x="6833" y="15849"/>
                    <a:pt x="4553" y="13566"/>
                    <a:pt x="4553" y="10766"/>
                  </a:cubicBezTo>
                  <a:cubicBezTo>
                    <a:pt x="4553" y="10452"/>
                    <a:pt x="4806" y="10202"/>
                    <a:pt x="5119" y="10202"/>
                  </a:cubicBezTo>
                  <a:close/>
                  <a:moveTo>
                    <a:pt x="9636" y="0"/>
                  </a:moveTo>
                  <a:cubicBezTo>
                    <a:pt x="4342" y="0"/>
                    <a:pt x="0" y="4343"/>
                    <a:pt x="0" y="9636"/>
                  </a:cubicBezTo>
                  <a:cubicBezTo>
                    <a:pt x="0" y="14930"/>
                    <a:pt x="4342" y="19272"/>
                    <a:pt x="9636" y="19272"/>
                  </a:cubicBezTo>
                  <a:cubicBezTo>
                    <a:pt x="14927" y="19272"/>
                    <a:pt x="19272" y="14930"/>
                    <a:pt x="19272" y="9636"/>
                  </a:cubicBezTo>
                  <a:cubicBezTo>
                    <a:pt x="19272" y="4343"/>
                    <a:pt x="14930" y="0"/>
                    <a:pt x="963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6318;p131">
              <a:extLst>
                <a:ext uri="{FF2B5EF4-FFF2-40B4-BE49-F238E27FC236}">
                  <a16:creationId xmlns:a16="http://schemas.microsoft.com/office/drawing/2014/main" id="{57B3A907-CEA2-541A-7635-9395AED29C19}"/>
                </a:ext>
              </a:extLst>
            </p:cNvPr>
            <p:cNvSpPr/>
            <p:nvPr/>
          </p:nvSpPr>
          <p:spPr>
            <a:xfrm>
              <a:off x="5962800" y="3976800"/>
              <a:ext cx="28250" cy="28275"/>
            </a:xfrm>
            <a:custGeom>
              <a:avLst/>
              <a:gdLst/>
              <a:ahLst/>
              <a:cxnLst/>
              <a:rect l="l" t="t" r="r" b="b"/>
              <a:pathLst>
                <a:path w="1130" h="1131" extrusionOk="0">
                  <a:moveTo>
                    <a:pt x="567" y="1"/>
                  </a:moveTo>
                  <a:cubicBezTo>
                    <a:pt x="254" y="1"/>
                    <a:pt x="1" y="251"/>
                    <a:pt x="1" y="564"/>
                  </a:cubicBezTo>
                  <a:cubicBezTo>
                    <a:pt x="1" y="877"/>
                    <a:pt x="254" y="1130"/>
                    <a:pt x="567" y="1130"/>
                  </a:cubicBezTo>
                  <a:cubicBezTo>
                    <a:pt x="877" y="1130"/>
                    <a:pt x="1130" y="877"/>
                    <a:pt x="1130" y="564"/>
                  </a:cubicBezTo>
                  <a:cubicBezTo>
                    <a:pt x="1130" y="251"/>
                    <a:pt x="877" y="1"/>
                    <a:pt x="5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45575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559;p69">
            <a:extLst>
              <a:ext uri="{FF2B5EF4-FFF2-40B4-BE49-F238E27FC236}">
                <a16:creationId xmlns:a16="http://schemas.microsoft.com/office/drawing/2014/main" id="{2125561D-0A7D-F889-1C59-66D0A57DD6C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3300" dirty="0"/>
              <a:t>OBJETIVO GENERAL</a:t>
            </a:r>
            <a:endParaRPr sz="3300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8246FF5A-357E-5347-56F2-D4FF95E69CBD}"/>
              </a:ext>
            </a:extLst>
          </p:cNvPr>
          <p:cNvSpPr txBox="1"/>
          <p:nvPr/>
        </p:nvSpPr>
        <p:spPr>
          <a:xfrm>
            <a:off x="438764" y="1104147"/>
            <a:ext cx="8266472" cy="16580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750"/>
              </a:spcAft>
            </a:pPr>
            <a:r>
              <a:rPr lang="es-ES" sz="18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Fortalecer y mejorar el </a:t>
            </a:r>
            <a:r>
              <a:rPr lang="es-ES" sz="18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encadenamiento de MiPymes y sus Organizaciones Empresariales </a:t>
            </a:r>
            <a:r>
              <a:rPr lang="es-ES" sz="18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relacionadas al sector construcción que tengan o busquen tener una oferta de productos sustentables, promoviendo, capacitando e implementando </a:t>
            </a:r>
            <a:r>
              <a:rPr lang="es-ES" sz="18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prácticas sustentables</a:t>
            </a:r>
            <a:r>
              <a:rPr lang="es-ES" sz="18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y de </a:t>
            </a:r>
            <a:r>
              <a:rPr lang="es-ES" sz="18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economía circular</a:t>
            </a:r>
            <a:r>
              <a:rPr lang="es-ES" sz="18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inspirándose de </a:t>
            </a:r>
            <a:r>
              <a:rPr lang="es-ES" sz="18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experiencias exitosas europeas</a:t>
            </a:r>
            <a:endParaRPr lang="es-CL" sz="2400" b="1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4A02B5F1-6887-9FD1-6C42-21FBBB98D6EF}"/>
              </a:ext>
            </a:extLst>
          </p:cNvPr>
          <p:cNvSpPr txBox="1"/>
          <p:nvPr/>
        </p:nvSpPr>
        <p:spPr>
          <a:xfrm>
            <a:off x="82957" y="4066571"/>
            <a:ext cx="309373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Estrategia Nacional de Economía Circular en Construcción (2025)</a:t>
            </a:r>
            <a:endParaRPr lang="es-CL" sz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32" name="Grupo 31">
            <a:extLst>
              <a:ext uri="{FF2B5EF4-FFF2-40B4-BE49-F238E27FC236}">
                <a16:creationId xmlns:a16="http://schemas.microsoft.com/office/drawing/2014/main" id="{DBFECFCD-7927-EECE-2A07-5D0BE9E57F41}"/>
              </a:ext>
            </a:extLst>
          </p:cNvPr>
          <p:cNvGrpSpPr/>
          <p:nvPr/>
        </p:nvGrpSpPr>
        <p:grpSpPr>
          <a:xfrm>
            <a:off x="720000" y="2807955"/>
            <a:ext cx="1724780" cy="1354625"/>
            <a:chOff x="720000" y="2807955"/>
            <a:chExt cx="1724780" cy="1566438"/>
          </a:xfrm>
        </p:grpSpPr>
        <p:grpSp>
          <p:nvGrpSpPr>
            <p:cNvPr id="8" name="Grupo 7">
              <a:extLst>
                <a:ext uri="{FF2B5EF4-FFF2-40B4-BE49-F238E27FC236}">
                  <a16:creationId xmlns:a16="http://schemas.microsoft.com/office/drawing/2014/main" id="{7EF56BC6-BAA1-8385-02E4-BAE3F22F95DE}"/>
                </a:ext>
              </a:extLst>
            </p:cNvPr>
            <p:cNvGrpSpPr/>
            <p:nvPr/>
          </p:nvGrpSpPr>
          <p:grpSpPr>
            <a:xfrm>
              <a:off x="720000" y="2807955"/>
              <a:ext cx="1724780" cy="1566438"/>
              <a:chOff x="642393" y="3157193"/>
              <a:chExt cx="3349963" cy="3349963"/>
            </a:xfrm>
          </p:grpSpPr>
          <p:pic>
            <p:nvPicPr>
              <p:cNvPr id="9" name="Gráfico 8" descr="Libro cerrado con relleno sólido">
                <a:extLst>
                  <a:ext uri="{FF2B5EF4-FFF2-40B4-BE49-F238E27FC236}">
                    <a16:creationId xmlns:a16="http://schemas.microsoft.com/office/drawing/2014/main" id="{52280301-2AEA-442C-FDFA-0E604D59B51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642393" y="3157193"/>
                <a:ext cx="3349963" cy="3349963"/>
              </a:xfrm>
              <a:prstGeom prst="rect">
                <a:avLst/>
              </a:prstGeom>
            </p:spPr>
          </p:pic>
          <p:pic>
            <p:nvPicPr>
              <p:cNvPr id="10" name="Gráfico 9" descr="Círculos con flechas con relleno sólido">
                <a:extLst>
                  <a:ext uri="{FF2B5EF4-FFF2-40B4-BE49-F238E27FC236}">
                    <a16:creationId xmlns:a16="http://schemas.microsoft.com/office/drawing/2014/main" id="{970E1EFE-A12E-7B0F-B048-A7C0FF98DF5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1952302" y="5047700"/>
                <a:ext cx="914400" cy="914400"/>
              </a:xfrm>
              <a:prstGeom prst="rect">
                <a:avLst/>
              </a:prstGeom>
            </p:spPr>
          </p:pic>
        </p:grpSp>
        <p:sp>
          <p:nvSpPr>
            <p:cNvPr id="21" name="Rectángulo 20">
              <a:extLst>
                <a:ext uri="{FF2B5EF4-FFF2-40B4-BE49-F238E27FC236}">
                  <a16:creationId xmlns:a16="http://schemas.microsoft.com/office/drawing/2014/main" id="{D22955FB-1B4F-4199-7776-F10D0EFB2369}"/>
                </a:ext>
              </a:extLst>
            </p:cNvPr>
            <p:cNvSpPr/>
            <p:nvPr/>
          </p:nvSpPr>
          <p:spPr>
            <a:xfrm>
              <a:off x="1332186" y="2977758"/>
              <a:ext cx="638504" cy="2857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sp>
        <p:nvSpPr>
          <p:cNvPr id="23" name="CuadroTexto 22">
            <a:extLst>
              <a:ext uri="{FF2B5EF4-FFF2-40B4-BE49-F238E27FC236}">
                <a16:creationId xmlns:a16="http://schemas.microsoft.com/office/drawing/2014/main" id="{0B4B4D76-C4DB-77B0-7405-D6B3AE080658}"/>
              </a:ext>
            </a:extLst>
          </p:cNvPr>
          <p:cNvSpPr txBox="1"/>
          <p:nvPr/>
        </p:nvSpPr>
        <p:spPr>
          <a:xfrm>
            <a:off x="6315946" y="4080499"/>
            <a:ext cx="215882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Hoja de Ruta para un Chile Circular (2040)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66756BA3-BFBA-5AB2-259C-7DFDA5F96EBC}"/>
              </a:ext>
            </a:extLst>
          </p:cNvPr>
          <p:cNvSpPr txBox="1"/>
          <p:nvPr/>
        </p:nvSpPr>
        <p:spPr>
          <a:xfrm>
            <a:off x="2824608" y="4087518"/>
            <a:ext cx="299286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Hoja </a:t>
            </a:r>
            <a:r>
              <a:rPr lang="es-E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 Ruta RDC y </a:t>
            </a:r>
          </a:p>
          <a:p>
            <a:pPr algn="ctr"/>
            <a:r>
              <a:rPr lang="es-E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Economía Circular (2035)</a:t>
            </a:r>
          </a:p>
        </p:txBody>
      </p:sp>
      <p:grpSp>
        <p:nvGrpSpPr>
          <p:cNvPr id="33" name="Grupo 32">
            <a:extLst>
              <a:ext uri="{FF2B5EF4-FFF2-40B4-BE49-F238E27FC236}">
                <a16:creationId xmlns:a16="http://schemas.microsoft.com/office/drawing/2014/main" id="{AF0DCFAC-68FC-4BB3-046A-31C85AEFBFB4}"/>
              </a:ext>
            </a:extLst>
          </p:cNvPr>
          <p:cNvGrpSpPr/>
          <p:nvPr/>
        </p:nvGrpSpPr>
        <p:grpSpPr>
          <a:xfrm>
            <a:off x="3461651" y="2808599"/>
            <a:ext cx="1724780" cy="1424442"/>
            <a:chOff x="720000" y="2807955"/>
            <a:chExt cx="1724780" cy="1566438"/>
          </a:xfrm>
        </p:grpSpPr>
        <p:grpSp>
          <p:nvGrpSpPr>
            <p:cNvPr id="34" name="Grupo 33">
              <a:extLst>
                <a:ext uri="{FF2B5EF4-FFF2-40B4-BE49-F238E27FC236}">
                  <a16:creationId xmlns:a16="http://schemas.microsoft.com/office/drawing/2014/main" id="{7B12737E-E339-34FE-1E7E-1F2F659A7603}"/>
                </a:ext>
              </a:extLst>
            </p:cNvPr>
            <p:cNvGrpSpPr/>
            <p:nvPr/>
          </p:nvGrpSpPr>
          <p:grpSpPr>
            <a:xfrm>
              <a:off x="720000" y="2807955"/>
              <a:ext cx="1724780" cy="1566438"/>
              <a:chOff x="642393" y="3157193"/>
              <a:chExt cx="3349963" cy="3349963"/>
            </a:xfrm>
          </p:grpSpPr>
          <p:pic>
            <p:nvPicPr>
              <p:cNvPr id="36" name="Gráfico 35" descr="Libro cerrado con relleno sólido">
                <a:extLst>
                  <a:ext uri="{FF2B5EF4-FFF2-40B4-BE49-F238E27FC236}">
                    <a16:creationId xmlns:a16="http://schemas.microsoft.com/office/drawing/2014/main" id="{41F3066B-6386-3ADA-9151-72F115F6700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642393" y="3157193"/>
                <a:ext cx="3349963" cy="3349963"/>
              </a:xfrm>
              <a:prstGeom prst="rect">
                <a:avLst/>
              </a:prstGeom>
            </p:spPr>
          </p:pic>
          <p:pic>
            <p:nvPicPr>
              <p:cNvPr id="37" name="Gráfico 36" descr="Círculos con flechas con relleno sólido">
                <a:extLst>
                  <a:ext uri="{FF2B5EF4-FFF2-40B4-BE49-F238E27FC236}">
                    <a16:creationId xmlns:a16="http://schemas.microsoft.com/office/drawing/2014/main" id="{4EB57CA3-4382-C9BF-06F7-7B1F1082DE7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1952302" y="5047700"/>
                <a:ext cx="914400" cy="914400"/>
              </a:xfrm>
              <a:prstGeom prst="rect">
                <a:avLst/>
              </a:prstGeom>
            </p:spPr>
          </p:pic>
        </p:grpSp>
        <p:sp>
          <p:nvSpPr>
            <p:cNvPr id="35" name="Rectángulo 34">
              <a:extLst>
                <a:ext uri="{FF2B5EF4-FFF2-40B4-BE49-F238E27FC236}">
                  <a16:creationId xmlns:a16="http://schemas.microsoft.com/office/drawing/2014/main" id="{DF1D19EF-580B-3AE3-2527-1C0A0AEF0C60}"/>
                </a:ext>
              </a:extLst>
            </p:cNvPr>
            <p:cNvSpPr/>
            <p:nvPr/>
          </p:nvSpPr>
          <p:spPr>
            <a:xfrm>
              <a:off x="1332186" y="2977758"/>
              <a:ext cx="638504" cy="2857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grpSp>
        <p:nvGrpSpPr>
          <p:cNvPr id="38" name="Grupo 37">
            <a:extLst>
              <a:ext uri="{FF2B5EF4-FFF2-40B4-BE49-F238E27FC236}">
                <a16:creationId xmlns:a16="http://schemas.microsoft.com/office/drawing/2014/main" id="{3D2983E6-9613-F5D3-8A0A-E594E9465DEC}"/>
              </a:ext>
            </a:extLst>
          </p:cNvPr>
          <p:cNvGrpSpPr/>
          <p:nvPr/>
        </p:nvGrpSpPr>
        <p:grpSpPr>
          <a:xfrm>
            <a:off x="6532966" y="2788375"/>
            <a:ext cx="1724780" cy="1444666"/>
            <a:chOff x="720000" y="2807955"/>
            <a:chExt cx="1724780" cy="1566438"/>
          </a:xfrm>
        </p:grpSpPr>
        <p:grpSp>
          <p:nvGrpSpPr>
            <p:cNvPr id="39" name="Grupo 38">
              <a:extLst>
                <a:ext uri="{FF2B5EF4-FFF2-40B4-BE49-F238E27FC236}">
                  <a16:creationId xmlns:a16="http://schemas.microsoft.com/office/drawing/2014/main" id="{EA1628E7-1163-A9B9-D2ED-5E25F0C7B0C4}"/>
                </a:ext>
              </a:extLst>
            </p:cNvPr>
            <p:cNvGrpSpPr/>
            <p:nvPr/>
          </p:nvGrpSpPr>
          <p:grpSpPr>
            <a:xfrm>
              <a:off x="720000" y="2807955"/>
              <a:ext cx="1724780" cy="1566438"/>
              <a:chOff x="642393" y="3157193"/>
              <a:chExt cx="3349963" cy="3349963"/>
            </a:xfrm>
          </p:grpSpPr>
          <p:pic>
            <p:nvPicPr>
              <p:cNvPr id="41" name="Gráfico 40" descr="Libro cerrado con relleno sólido">
                <a:extLst>
                  <a:ext uri="{FF2B5EF4-FFF2-40B4-BE49-F238E27FC236}">
                    <a16:creationId xmlns:a16="http://schemas.microsoft.com/office/drawing/2014/main" id="{6E347DC1-68B4-34BF-09A5-E5EC0FBB5A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642393" y="3157193"/>
                <a:ext cx="3349963" cy="3349963"/>
              </a:xfrm>
              <a:prstGeom prst="rect">
                <a:avLst/>
              </a:prstGeom>
            </p:spPr>
          </p:pic>
          <p:pic>
            <p:nvPicPr>
              <p:cNvPr id="42" name="Gráfico 41" descr="Círculos con flechas con relleno sólido">
                <a:extLst>
                  <a:ext uri="{FF2B5EF4-FFF2-40B4-BE49-F238E27FC236}">
                    <a16:creationId xmlns:a16="http://schemas.microsoft.com/office/drawing/2014/main" id="{7CC29BDA-09DD-6BCC-D4FA-B0ECFC2BD6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1952302" y="5047700"/>
                <a:ext cx="914400" cy="914400"/>
              </a:xfrm>
              <a:prstGeom prst="rect">
                <a:avLst/>
              </a:prstGeom>
            </p:spPr>
          </p:pic>
        </p:grpSp>
        <p:sp>
          <p:nvSpPr>
            <p:cNvPr id="40" name="Rectángulo 39">
              <a:extLst>
                <a:ext uri="{FF2B5EF4-FFF2-40B4-BE49-F238E27FC236}">
                  <a16:creationId xmlns:a16="http://schemas.microsoft.com/office/drawing/2014/main" id="{66315B72-D6D7-05FF-4C83-368BB81316FE}"/>
                </a:ext>
              </a:extLst>
            </p:cNvPr>
            <p:cNvSpPr/>
            <p:nvPr/>
          </p:nvSpPr>
          <p:spPr>
            <a:xfrm>
              <a:off x="1332186" y="2977758"/>
              <a:ext cx="638504" cy="2857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</p:spTree>
    <p:extLst>
      <p:ext uri="{BB962C8B-B14F-4D97-AF65-F5344CB8AC3E}">
        <p14:creationId xmlns:p14="http://schemas.microsoft.com/office/powerpoint/2010/main" val="9158746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Arco 58">
            <a:extLst>
              <a:ext uri="{FF2B5EF4-FFF2-40B4-BE49-F238E27FC236}">
                <a16:creationId xmlns:a16="http://schemas.microsoft.com/office/drawing/2014/main" id="{80BAE7DC-E405-D4A0-06D4-336BC4134CB1}"/>
              </a:ext>
            </a:extLst>
          </p:cNvPr>
          <p:cNvSpPr/>
          <p:nvPr/>
        </p:nvSpPr>
        <p:spPr>
          <a:xfrm rot="1189396">
            <a:off x="2090966" y="1060401"/>
            <a:ext cx="3445241" cy="1809283"/>
          </a:xfrm>
          <a:prstGeom prst="arc">
            <a:avLst>
              <a:gd name="adj1" fmla="val 12531317"/>
              <a:gd name="adj2" fmla="val 19128895"/>
            </a:avLst>
          </a:prstGeom>
          <a:ln w="19050">
            <a:solidFill>
              <a:schemeClr val="tx1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7" name="Rectángulo 36">
            <a:extLst>
              <a:ext uri="{FF2B5EF4-FFF2-40B4-BE49-F238E27FC236}">
                <a16:creationId xmlns:a16="http://schemas.microsoft.com/office/drawing/2014/main" id="{B0609260-5A24-E9F2-345F-A5D38F7B0A75}"/>
              </a:ext>
            </a:extLst>
          </p:cNvPr>
          <p:cNvSpPr/>
          <p:nvPr/>
        </p:nvSpPr>
        <p:spPr>
          <a:xfrm>
            <a:off x="-15411" y="2667384"/>
            <a:ext cx="9159411" cy="181002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050"/>
          </a:p>
        </p:txBody>
      </p:sp>
      <p:sp>
        <p:nvSpPr>
          <p:cNvPr id="1043" name="Elipse 1042">
            <a:extLst>
              <a:ext uri="{FF2B5EF4-FFF2-40B4-BE49-F238E27FC236}">
                <a16:creationId xmlns:a16="http://schemas.microsoft.com/office/drawing/2014/main" id="{2FDE9484-F5CD-223B-FBF6-333F7EC640DD}"/>
              </a:ext>
            </a:extLst>
          </p:cNvPr>
          <p:cNvSpPr/>
          <p:nvPr/>
        </p:nvSpPr>
        <p:spPr>
          <a:xfrm>
            <a:off x="7829496" y="2169915"/>
            <a:ext cx="810000" cy="8100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05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1EC698E-3491-7A49-898B-A5D65812EBC4}"/>
              </a:ext>
            </a:extLst>
          </p:cNvPr>
          <p:cNvSpPr txBox="1">
            <a:spLocks/>
          </p:cNvSpPr>
          <p:nvPr/>
        </p:nvSpPr>
        <p:spPr>
          <a:xfrm>
            <a:off x="628650" y="-66270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_tradnl" sz="3300" b="1" dirty="0">
                <a:latin typeface="Fjalla One" panose="02000506040000020004" pitchFamily="2" charset="0"/>
              </a:rPr>
              <a:t>Beneficiados del Proyecto</a:t>
            </a:r>
          </a:p>
        </p:txBody>
      </p:sp>
      <p:sp>
        <p:nvSpPr>
          <p:cNvPr id="20" name="Elipse 19">
            <a:extLst>
              <a:ext uri="{FF2B5EF4-FFF2-40B4-BE49-F238E27FC236}">
                <a16:creationId xmlns:a16="http://schemas.microsoft.com/office/drawing/2014/main" id="{C4412625-DFC0-BE43-58D7-D74E9BEB3D29}"/>
              </a:ext>
            </a:extLst>
          </p:cNvPr>
          <p:cNvSpPr/>
          <p:nvPr/>
        </p:nvSpPr>
        <p:spPr>
          <a:xfrm>
            <a:off x="449102" y="2154203"/>
            <a:ext cx="810000" cy="8100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050"/>
          </a:p>
        </p:txBody>
      </p:sp>
      <p:sp>
        <p:nvSpPr>
          <p:cNvPr id="22" name="Elipse 21">
            <a:extLst>
              <a:ext uri="{FF2B5EF4-FFF2-40B4-BE49-F238E27FC236}">
                <a16:creationId xmlns:a16="http://schemas.microsoft.com/office/drawing/2014/main" id="{4277B099-AE79-1CB3-3964-0D6E54985AD8}"/>
              </a:ext>
            </a:extLst>
          </p:cNvPr>
          <p:cNvSpPr/>
          <p:nvPr/>
        </p:nvSpPr>
        <p:spPr>
          <a:xfrm>
            <a:off x="1489478" y="2019203"/>
            <a:ext cx="1080000" cy="10800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050"/>
          </a:p>
        </p:txBody>
      </p:sp>
      <p:sp>
        <p:nvSpPr>
          <p:cNvPr id="35" name="Elipse 34">
            <a:extLst>
              <a:ext uri="{FF2B5EF4-FFF2-40B4-BE49-F238E27FC236}">
                <a16:creationId xmlns:a16="http://schemas.microsoft.com/office/drawing/2014/main" id="{52774424-1FE3-DFCA-A609-09105E23E214}"/>
              </a:ext>
            </a:extLst>
          </p:cNvPr>
          <p:cNvSpPr/>
          <p:nvPr/>
        </p:nvSpPr>
        <p:spPr>
          <a:xfrm>
            <a:off x="4708368" y="2182136"/>
            <a:ext cx="810000" cy="8100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050"/>
          </a:p>
        </p:txBody>
      </p:sp>
      <p:sp>
        <p:nvSpPr>
          <p:cNvPr id="36" name="Elipse 35">
            <a:extLst>
              <a:ext uri="{FF2B5EF4-FFF2-40B4-BE49-F238E27FC236}">
                <a16:creationId xmlns:a16="http://schemas.microsoft.com/office/drawing/2014/main" id="{1C4AF0FE-CEFB-12A7-8D18-D12959813296}"/>
              </a:ext>
            </a:extLst>
          </p:cNvPr>
          <p:cNvSpPr/>
          <p:nvPr/>
        </p:nvSpPr>
        <p:spPr>
          <a:xfrm>
            <a:off x="5748744" y="2169915"/>
            <a:ext cx="810000" cy="8100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050"/>
          </a:p>
        </p:txBody>
      </p:sp>
      <p:pic>
        <p:nvPicPr>
          <p:cNvPr id="12" name="Gráfico 11" descr="Hombre con relleno sólido">
            <a:extLst>
              <a:ext uri="{FF2B5EF4-FFF2-40B4-BE49-F238E27FC236}">
                <a16:creationId xmlns:a16="http://schemas.microsoft.com/office/drawing/2014/main" id="{A0BDFF0B-0E0B-FD90-A953-106E6256DD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1202" y="2209055"/>
            <a:ext cx="685800" cy="685800"/>
          </a:xfrm>
          <a:prstGeom prst="rect">
            <a:avLst/>
          </a:prstGeom>
        </p:spPr>
      </p:pic>
      <p:sp>
        <p:nvSpPr>
          <p:cNvPr id="40" name="CuadroTexto 39">
            <a:extLst>
              <a:ext uri="{FF2B5EF4-FFF2-40B4-BE49-F238E27FC236}">
                <a16:creationId xmlns:a16="http://schemas.microsoft.com/office/drawing/2014/main" id="{69A223F8-D5E8-8A33-F5A1-7A95B783D489}"/>
              </a:ext>
            </a:extLst>
          </p:cNvPr>
          <p:cNvSpPr txBox="1"/>
          <p:nvPr/>
        </p:nvSpPr>
        <p:spPr>
          <a:xfrm>
            <a:off x="278062" y="3012901"/>
            <a:ext cx="109210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50" b="1" dirty="0"/>
              <a:t>Mandante</a:t>
            </a:r>
            <a:r>
              <a:rPr lang="es-ES" sz="1050" dirty="0"/>
              <a:t>  cliente</a:t>
            </a:r>
            <a:endParaRPr lang="es-CL" sz="1050" dirty="0"/>
          </a:p>
        </p:txBody>
      </p:sp>
      <p:sp>
        <p:nvSpPr>
          <p:cNvPr id="41" name="CuadroTexto 40">
            <a:extLst>
              <a:ext uri="{FF2B5EF4-FFF2-40B4-BE49-F238E27FC236}">
                <a16:creationId xmlns:a16="http://schemas.microsoft.com/office/drawing/2014/main" id="{AB5CF2B9-9B20-6B8C-8CC7-114302067C42}"/>
              </a:ext>
            </a:extLst>
          </p:cNvPr>
          <p:cNvSpPr txBox="1"/>
          <p:nvPr/>
        </p:nvSpPr>
        <p:spPr>
          <a:xfrm>
            <a:off x="1441600" y="3092073"/>
            <a:ext cx="1092104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50" b="1" dirty="0"/>
              <a:t>Diseño</a:t>
            </a:r>
            <a:r>
              <a:rPr lang="es-ES" sz="1050" dirty="0"/>
              <a:t>  Arquitectos</a:t>
            </a:r>
          </a:p>
          <a:p>
            <a:pPr algn="ctr"/>
            <a:r>
              <a:rPr lang="es-ES" sz="1050" dirty="0"/>
              <a:t>ingenieros</a:t>
            </a:r>
            <a:endParaRPr lang="es-CL" sz="1050" dirty="0"/>
          </a:p>
        </p:txBody>
      </p:sp>
      <p:sp>
        <p:nvSpPr>
          <p:cNvPr id="42" name="CuadroTexto 41">
            <a:extLst>
              <a:ext uri="{FF2B5EF4-FFF2-40B4-BE49-F238E27FC236}">
                <a16:creationId xmlns:a16="http://schemas.microsoft.com/office/drawing/2014/main" id="{F7069025-30F6-8EB5-CCEF-3276FA831826}"/>
              </a:ext>
            </a:extLst>
          </p:cNvPr>
          <p:cNvSpPr txBox="1"/>
          <p:nvPr/>
        </p:nvSpPr>
        <p:spPr>
          <a:xfrm>
            <a:off x="2546356" y="3501484"/>
            <a:ext cx="2588310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50" dirty="0"/>
              <a:t>Proveedores de </a:t>
            </a:r>
            <a:r>
              <a:rPr lang="es-ES" sz="1050" b="1" dirty="0"/>
              <a:t>productos y servicios con atributos sustentables </a:t>
            </a:r>
            <a:r>
              <a:rPr lang="es-ES" sz="1050" dirty="0"/>
              <a:t>para la construcción</a:t>
            </a:r>
            <a:endParaRPr lang="es-CL" sz="1050" dirty="0"/>
          </a:p>
        </p:txBody>
      </p:sp>
      <p:sp>
        <p:nvSpPr>
          <p:cNvPr id="43" name="CuadroTexto 42">
            <a:extLst>
              <a:ext uri="{FF2B5EF4-FFF2-40B4-BE49-F238E27FC236}">
                <a16:creationId xmlns:a16="http://schemas.microsoft.com/office/drawing/2014/main" id="{3755844D-2A18-915F-163D-29D87DA2E94B}"/>
              </a:ext>
            </a:extLst>
          </p:cNvPr>
          <p:cNvSpPr txBox="1"/>
          <p:nvPr/>
        </p:nvSpPr>
        <p:spPr>
          <a:xfrm>
            <a:off x="4521640" y="3050382"/>
            <a:ext cx="109210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50" b="1" dirty="0"/>
              <a:t>Construcción contratistas</a:t>
            </a:r>
            <a:endParaRPr lang="es-CL" sz="1050" dirty="0"/>
          </a:p>
        </p:txBody>
      </p:sp>
      <p:sp>
        <p:nvSpPr>
          <p:cNvPr id="45" name="CuadroTexto 44">
            <a:extLst>
              <a:ext uri="{FF2B5EF4-FFF2-40B4-BE49-F238E27FC236}">
                <a16:creationId xmlns:a16="http://schemas.microsoft.com/office/drawing/2014/main" id="{845E0245-5E6B-CF4B-E421-B9B2025C5913}"/>
              </a:ext>
            </a:extLst>
          </p:cNvPr>
          <p:cNvSpPr txBox="1"/>
          <p:nvPr/>
        </p:nvSpPr>
        <p:spPr>
          <a:xfrm>
            <a:off x="5563818" y="3039376"/>
            <a:ext cx="109210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50" b="1" dirty="0"/>
              <a:t>Uso/ operaciones</a:t>
            </a:r>
            <a:endParaRPr lang="es-CL" sz="1050" b="1" dirty="0"/>
          </a:p>
        </p:txBody>
      </p:sp>
      <p:sp>
        <p:nvSpPr>
          <p:cNvPr id="46" name="CuadroTexto 45">
            <a:extLst>
              <a:ext uri="{FF2B5EF4-FFF2-40B4-BE49-F238E27FC236}">
                <a16:creationId xmlns:a16="http://schemas.microsoft.com/office/drawing/2014/main" id="{A1860B67-D0FD-2994-A4BA-C6B18256A212}"/>
              </a:ext>
            </a:extLst>
          </p:cNvPr>
          <p:cNvSpPr txBox="1"/>
          <p:nvPr/>
        </p:nvSpPr>
        <p:spPr>
          <a:xfrm>
            <a:off x="6666236" y="3083749"/>
            <a:ext cx="109210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50" b="1" dirty="0"/>
              <a:t>Demolición</a:t>
            </a:r>
            <a:endParaRPr lang="es-CL" sz="1050" b="1" dirty="0"/>
          </a:p>
        </p:txBody>
      </p:sp>
      <p:sp>
        <p:nvSpPr>
          <p:cNvPr id="47" name="CuadroTexto 46">
            <a:extLst>
              <a:ext uri="{FF2B5EF4-FFF2-40B4-BE49-F238E27FC236}">
                <a16:creationId xmlns:a16="http://schemas.microsoft.com/office/drawing/2014/main" id="{344E46DB-2012-6938-9FE6-A7C6487F81A0}"/>
              </a:ext>
            </a:extLst>
          </p:cNvPr>
          <p:cNvSpPr txBox="1"/>
          <p:nvPr/>
        </p:nvSpPr>
        <p:spPr>
          <a:xfrm>
            <a:off x="7639532" y="3048101"/>
            <a:ext cx="109210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50" b="1" dirty="0"/>
              <a:t>Disposición final/reciclaje</a:t>
            </a:r>
            <a:endParaRPr lang="es-CL" sz="1050" b="1" dirty="0"/>
          </a:p>
        </p:txBody>
      </p:sp>
      <p:pic>
        <p:nvPicPr>
          <p:cNvPr id="6" name="Gráfico 5" descr="Grúa con relleno sólido">
            <a:extLst>
              <a:ext uri="{FF2B5EF4-FFF2-40B4-BE49-F238E27FC236}">
                <a16:creationId xmlns:a16="http://schemas.microsoft.com/office/drawing/2014/main" id="{705F9320-1230-D68C-8BF3-DFDFE72AC5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827297" y="2232015"/>
            <a:ext cx="685800" cy="685800"/>
          </a:xfrm>
          <a:prstGeom prst="rect">
            <a:avLst/>
          </a:prstGeom>
        </p:spPr>
      </p:pic>
      <p:pic>
        <p:nvPicPr>
          <p:cNvPr id="51" name="Gráfico 50" descr="Edificio con relleno sólido">
            <a:extLst>
              <a:ext uri="{FF2B5EF4-FFF2-40B4-BE49-F238E27FC236}">
                <a16:creationId xmlns:a16="http://schemas.microsoft.com/office/drawing/2014/main" id="{BF0DEE07-61C9-6DE9-4E14-C80D51CA82C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810844" y="2205784"/>
            <a:ext cx="685800" cy="685800"/>
          </a:xfrm>
          <a:prstGeom prst="rect">
            <a:avLst/>
          </a:prstGeom>
        </p:spPr>
      </p:pic>
      <p:sp>
        <p:nvSpPr>
          <p:cNvPr id="1038" name="Elipse 1037">
            <a:extLst>
              <a:ext uri="{FF2B5EF4-FFF2-40B4-BE49-F238E27FC236}">
                <a16:creationId xmlns:a16="http://schemas.microsoft.com/office/drawing/2014/main" id="{A27E56FF-20C2-0131-FD16-A1085AD13D62}"/>
              </a:ext>
            </a:extLst>
          </p:cNvPr>
          <p:cNvSpPr/>
          <p:nvPr/>
        </p:nvSpPr>
        <p:spPr>
          <a:xfrm>
            <a:off x="6789119" y="2169915"/>
            <a:ext cx="810000" cy="8100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050"/>
          </a:p>
        </p:txBody>
      </p:sp>
      <p:pic>
        <p:nvPicPr>
          <p:cNvPr id="1035" name="Gráfico 1034" descr="Martillo1 con relleno sólido">
            <a:extLst>
              <a:ext uri="{FF2B5EF4-FFF2-40B4-BE49-F238E27FC236}">
                <a16:creationId xmlns:a16="http://schemas.microsoft.com/office/drawing/2014/main" id="{0D933BEE-80C3-0501-181D-3DEE1FA6276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893404" y="2232015"/>
            <a:ext cx="685800" cy="685800"/>
          </a:xfrm>
          <a:prstGeom prst="rect">
            <a:avLst/>
          </a:prstGeom>
        </p:spPr>
      </p:pic>
      <p:pic>
        <p:nvPicPr>
          <p:cNvPr id="1040" name="Gráfico 1039" descr="Arquitectura con relleno sólido">
            <a:extLst>
              <a:ext uri="{FF2B5EF4-FFF2-40B4-BE49-F238E27FC236}">
                <a16:creationId xmlns:a16="http://schemas.microsoft.com/office/drawing/2014/main" id="{89C54E23-C198-DA8D-B548-EEF6AC1B276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646042" y="2135049"/>
            <a:ext cx="833811" cy="833811"/>
          </a:xfrm>
          <a:prstGeom prst="rect">
            <a:avLst/>
          </a:prstGeom>
        </p:spPr>
      </p:pic>
      <p:pic>
        <p:nvPicPr>
          <p:cNvPr id="1042" name="Gráfico 1041" descr="Compost con relleno sólido">
            <a:extLst>
              <a:ext uri="{FF2B5EF4-FFF2-40B4-BE49-F238E27FC236}">
                <a16:creationId xmlns:a16="http://schemas.microsoft.com/office/drawing/2014/main" id="{DD29FB7D-6B01-F5FC-9ED8-82777B8559F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7891596" y="2232015"/>
            <a:ext cx="685800" cy="685800"/>
          </a:xfrm>
          <a:prstGeom prst="rect">
            <a:avLst/>
          </a:prstGeom>
        </p:spPr>
      </p:pic>
      <p:pic>
        <p:nvPicPr>
          <p:cNvPr id="1047" name="Gráfico 1046" descr="Conexiones con relleno sólido">
            <a:extLst>
              <a:ext uri="{FF2B5EF4-FFF2-40B4-BE49-F238E27FC236}">
                <a16:creationId xmlns:a16="http://schemas.microsoft.com/office/drawing/2014/main" id="{26D496A3-CE96-A715-7EC2-8BA408ADAE5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 rot="1631618">
            <a:off x="2240714" y="822399"/>
            <a:ext cx="657527" cy="657527"/>
          </a:xfrm>
          <a:prstGeom prst="rect">
            <a:avLst/>
          </a:prstGeom>
        </p:spPr>
      </p:pic>
      <p:sp>
        <p:nvSpPr>
          <p:cNvPr id="1048" name="CuadroTexto 1047">
            <a:extLst>
              <a:ext uri="{FF2B5EF4-FFF2-40B4-BE49-F238E27FC236}">
                <a16:creationId xmlns:a16="http://schemas.microsoft.com/office/drawing/2014/main" id="{F7188B58-314F-04D7-C2BB-88A370A0F857}"/>
              </a:ext>
            </a:extLst>
          </p:cNvPr>
          <p:cNvSpPr txBox="1"/>
          <p:nvPr/>
        </p:nvSpPr>
        <p:spPr>
          <a:xfrm>
            <a:off x="1550157" y="1309724"/>
            <a:ext cx="1967093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50" b="1" i="1" dirty="0">
                <a:latin typeface="+mj-lt"/>
              </a:rPr>
              <a:t>Vincular</a:t>
            </a:r>
            <a:r>
              <a:rPr lang="es-ES" sz="1050" i="1" dirty="0">
                <a:latin typeface="+mj-lt"/>
              </a:rPr>
              <a:t> Proveedores de materiales sustentables con etapas de diseño </a:t>
            </a:r>
            <a:endParaRPr lang="es-CL" sz="1050" i="1" dirty="0">
              <a:latin typeface="+mj-lt"/>
            </a:endParaRPr>
          </a:p>
        </p:txBody>
      </p:sp>
      <p:sp>
        <p:nvSpPr>
          <p:cNvPr id="1060" name="CuadroTexto 1059">
            <a:extLst>
              <a:ext uri="{FF2B5EF4-FFF2-40B4-BE49-F238E27FC236}">
                <a16:creationId xmlns:a16="http://schemas.microsoft.com/office/drawing/2014/main" id="{14DC4CE5-6C2E-BD8E-EA41-110FCB3F2885}"/>
              </a:ext>
            </a:extLst>
          </p:cNvPr>
          <p:cNvSpPr txBox="1"/>
          <p:nvPr/>
        </p:nvSpPr>
        <p:spPr>
          <a:xfrm>
            <a:off x="4596460" y="1579761"/>
            <a:ext cx="2066081" cy="57708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1050" b="1" i="1" dirty="0">
                <a:latin typeface="+mj-lt"/>
              </a:rPr>
              <a:t>Promocionar</a:t>
            </a:r>
            <a:r>
              <a:rPr lang="es-ES" sz="1050" i="1" dirty="0">
                <a:latin typeface="+mj-lt"/>
              </a:rPr>
              <a:t> el uso de productos y servicios sustentables en construcción</a:t>
            </a:r>
            <a:endParaRPr lang="es-CL" sz="1050" i="1" dirty="0">
              <a:latin typeface="+mj-lt"/>
            </a:endParaRPr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3EE90E40-BD8F-72E3-D184-0BA94522CE2E}"/>
              </a:ext>
            </a:extLst>
          </p:cNvPr>
          <p:cNvSpPr/>
          <p:nvPr/>
        </p:nvSpPr>
        <p:spPr>
          <a:xfrm>
            <a:off x="3257452" y="1710059"/>
            <a:ext cx="1080000" cy="10800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050" dirty="0"/>
          </a:p>
        </p:txBody>
      </p:sp>
      <p:cxnSp>
        <p:nvCxnSpPr>
          <p:cNvPr id="50" name="Conector recto de flecha 49">
            <a:extLst>
              <a:ext uri="{FF2B5EF4-FFF2-40B4-BE49-F238E27FC236}">
                <a16:creationId xmlns:a16="http://schemas.microsoft.com/office/drawing/2014/main" id="{AAD80107-FB0C-AC5B-DB1A-29EA59D5D50D}"/>
              </a:ext>
            </a:extLst>
          </p:cNvPr>
          <p:cNvCxnSpPr>
            <a:cxnSpLocks/>
          </p:cNvCxnSpPr>
          <p:nvPr/>
        </p:nvCxnSpPr>
        <p:spPr>
          <a:xfrm flipV="1">
            <a:off x="2584474" y="2086083"/>
            <a:ext cx="640795" cy="147563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ector recto de flecha 52">
            <a:extLst>
              <a:ext uri="{FF2B5EF4-FFF2-40B4-BE49-F238E27FC236}">
                <a16:creationId xmlns:a16="http://schemas.microsoft.com/office/drawing/2014/main" id="{68BA679A-51DF-E0EC-83D1-577F30F4220D}"/>
              </a:ext>
            </a:extLst>
          </p:cNvPr>
          <p:cNvCxnSpPr>
            <a:cxnSpLocks/>
          </p:cNvCxnSpPr>
          <p:nvPr/>
        </p:nvCxnSpPr>
        <p:spPr>
          <a:xfrm>
            <a:off x="2584384" y="2800483"/>
            <a:ext cx="625219" cy="175941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0" name="Google Shape;7243;p133">
            <a:extLst>
              <a:ext uri="{FF2B5EF4-FFF2-40B4-BE49-F238E27FC236}">
                <a16:creationId xmlns:a16="http://schemas.microsoft.com/office/drawing/2014/main" id="{58C52D5D-D589-2063-FE44-CA4AD936C9E3}"/>
              </a:ext>
            </a:extLst>
          </p:cNvPr>
          <p:cNvGrpSpPr/>
          <p:nvPr/>
        </p:nvGrpSpPr>
        <p:grpSpPr>
          <a:xfrm>
            <a:off x="4978712" y="1139150"/>
            <a:ext cx="570750" cy="437016"/>
            <a:chOff x="3860400" y="3254050"/>
            <a:chExt cx="296175" cy="241825"/>
          </a:xfrm>
          <a:solidFill>
            <a:schemeClr val="tx1"/>
          </a:solidFill>
        </p:grpSpPr>
        <p:sp>
          <p:nvSpPr>
            <p:cNvPr id="61" name="Google Shape;7244;p133">
              <a:extLst>
                <a:ext uri="{FF2B5EF4-FFF2-40B4-BE49-F238E27FC236}">
                  <a16:creationId xmlns:a16="http://schemas.microsoft.com/office/drawing/2014/main" id="{84DFAC11-BA83-1998-1618-F6BB770FF102}"/>
                </a:ext>
              </a:extLst>
            </p:cNvPr>
            <p:cNvSpPr/>
            <p:nvPr/>
          </p:nvSpPr>
          <p:spPr>
            <a:xfrm>
              <a:off x="4112425" y="3358025"/>
              <a:ext cx="44150" cy="18125"/>
            </a:xfrm>
            <a:custGeom>
              <a:avLst/>
              <a:gdLst/>
              <a:ahLst/>
              <a:cxnLst/>
              <a:rect l="l" t="t" r="r" b="b"/>
              <a:pathLst>
                <a:path w="1766" h="725" extrusionOk="0">
                  <a:moveTo>
                    <a:pt x="347" y="0"/>
                  </a:moveTo>
                  <a:cubicBezTo>
                    <a:pt x="158" y="0"/>
                    <a:pt x="1" y="158"/>
                    <a:pt x="1" y="378"/>
                  </a:cubicBezTo>
                  <a:cubicBezTo>
                    <a:pt x="1" y="567"/>
                    <a:pt x="158" y="725"/>
                    <a:pt x="347" y="725"/>
                  </a:cubicBezTo>
                  <a:lnTo>
                    <a:pt x="1419" y="725"/>
                  </a:lnTo>
                  <a:cubicBezTo>
                    <a:pt x="1608" y="725"/>
                    <a:pt x="1765" y="567"/>
                    <a:pt x="1765" y="378"/>
                  </a:cubicBezTo>
                  <a:cubicBezTo>
                    <a:pt x="1734" y="158"/>
                    <a:pt x="1608" y="0"/>
                    <a:pt x="14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7245;p133">
              <a:extLst>
                <a:ext uri="{FF2B5EF4-FFF2-40B4-BE49-F238E27FC236}">
                  <a16:creationId xmlns:a16="http://schemas.microsoft.com/office/drawing/2014/main" id="{E909694A-E536-0975-59EA-4DB6CD704D8C}"/>
                </a:ext>
              </a:extLst>
            </p:cNvPr>
            <p:cNvSpPr/>
            <p:nvPr/>
          </p:nvSpPr>
          <p:spPr>
            <a:xfrm>
              <a:off x="4102200" y="3393475"/>
              <a:ext cx="37050" cy="33875"/>
            </a:xfrm>
            <a:custGeom>
              <a:avLst/>
              <a:gdLst/>
              <a:ahLst/>
              <a:cxnLst/>
              <a:rect l="l" t="t" r="r" b="b"/>
              <a:pathLst>
                <a:path w="1482" h="1355" extrusionOk="0">
                  <a:moveTo>
                    <a:pt x="394" y="0"/>
                  </a:moveTo>
                  <a:cubicBezTo>
                    <a:pt x="308" y="0"/>
                    <a:pt x="221" y="32"/>
                    <a:pt x="158" y="95"/>
                  </a:cubicBezTo>
                  <a:cubicBezTo>
                    <a:pt x="0" y="221"/>
                    <a:pt x="0" y="410"/>
                    <a:pt x="158" y="567"/>
                  </a:cubicBezTo>
                  <a:lnTo>
                    <a:pt x="882" y="1260"/>
                  </a:lnTo>
                  <a:cubicBezTo>
                    <a:pt x="945" y="1323"/>
                    <a:pt x="1032" y="1355"/>
                    <a:pt x="1119" y="1355"/>
                  </a:cubicBezTo>
                  <a:cubicBezTo>
                    <a:pt x="1205" y="1355"/>
                    <a:pt x="1292" y="1323"/>
                    <a:pt x="1355" y="1260"/>
                  </a:cubicBezTo>
                  <a:cubicBezTo>
                    <a:pt x="1481" y="1134"/>
                    <a:pt x="1481" y="914"/>
                    <a:pt x="1355" y="788"/>
                  </a:cubicBezTo>
                  <a:lnTo>
                    <a:pt x="630" y="95"/>
                  </a:lnTo>
                  <a:cubicBezTo>
                    <a:pt x="567" y="32"/>
                    <a:pt x="481" y="0"/>
                    <a:pt x="3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7246;p133">
              <a:extLst>
                <a:ext uri="{FF2B5EF4-FFF2-40B4-BE49-F238E27FC236}">
                  <a16:creationId xmlns:a16="http://schemas.microsoft.com/office/drawing/2014/main" id="{003E7D70-BB4B-D409-BA2E-347A2CC3C33F}"/>
                </a:ext>
              </a:extLst>
            </p:cNvPr>
            <p:cNvSpPr/>
            <p:nvPr/>
          </p:nvSpPr>
          <p:spPr>
            <a:xfrm>
              <a:off x="4103775" y="3306025"/>
              <a:ext cx="35475" cy="34500"/>
            </a:xfrm>
            <a:custGeom>
              <a:avLst/>
              <a:gdLst/>
              <a:ahLst/>
              <a:cxnLst/>
              <a:rect l="l" t="t" r="r" b="b"/>
              <a:pathLst>
                <a:path w="1419" h="1380" extrusionOk="0">
                  <a:moveTo>
                    <a:pt x="1056" y="1"/>
                  </a:moveTo>
                  <a:cubicBezTo>
                    <a:pt x="969" y="1"/>
                    <a:pt x="882" y="32"/>
                    <a:pt x="819" y="96"/>
                  </a:cubicBezTo>
                  <a:lnTo>
                    <a:pt x="95" y="789"/>
                  </a:lnTo>
                  <a:cubicBezTo>
                    <a:pt x="0" y="915"/>
                    <a:pt x="0" y="1135"/>
                    <a:pt x="95" y="1261"/>
                  </a:cubicBezTo>
                  <a:cubicBezTo>
                    <a:pt x="158" y="1340"/>
                    <a:pt x="252" y="1379"/>
                    <a:pt x="343" y="1379"/>
                  </a:cubicBezTo>
                  <a:cubicBezTo>
                    <a:pt x="434" y="1379"/>
                    <a:pt x="520" y="1340"/>
                    <a:pt x="567" y="1261"/>
                  </a:cubicBezTo>
                  <a:lnTo>
                    <a:pt x="1292" y="568"/>
                  </a:lnTo>
                  <a:cubicBezTo>
                    <a:pt x="1418" y="442"/>
                    <a:pt x="1418" y="190"/>
                    <a:pt x="1292" y="96"/>
                  </a:cubicBezTo>
                  <a:cubicBezTo>
                    <a:pt x="1229" y="32"/>
                    <a:pt x="1142" y="1"/>
                    <a:pt x="105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7247;p133">
              <a:extLst>
                <a:ext uri="{FF2B5EF4-FFF2-40B4-BE49-F238E27FC236}">
                  <a16:creationId xmlns:a16="http://schemas.microsoft.com/office/drawing/2014/main" id="{ED580158-B6B2-A7EB-C107-9E053C5942D3}"/>
                </a:ext>
              </a:extLst>
            </p:cNvPr>
            <p:cNvSpPr/>
            <p:nvPr/>
          </p:nvSpPr>
          <p:spPr>
            <a:xfrm>
              <a:off x="3860400" y="3306025"/>
              <a:ext cx="105550" cy="104800"/>
            </a:xfrm>
            <a:custGeom>
              <a:avLst/>
              <a:gdLst/>
              <a:ahLst/>
              <a:cxnLst/>
              <a:rect l="l" t="t" r="r" b="b"/>
              <a:pathLst>
                <a:path w="4222" h="4192" extrusionOk="0">
                  <a:moveTo>
                    <a:pt x="2489" y="1"/>
                  </a:moveTo>
                  <a:cubicBezTo>
                    <a:pt x="2048" y="1"/>
                    <a:pt x="1639" y="285"/>
                    <a:pt x="1481" y="726"/>
                  </a:cubicBezTo>
                  <a:lnTo>
                    <a:pt x="1418" y="726"/>
                  </a:lnTo>
                  <a:cubicBezTo>
                    <a:pt x="662" y="726"/>
                    <a:pt x="0" y="1356"/>
                    <a:pt x="0" y="2080"/>
                  </a:cubicBezTo>
                  <a:cubicBezTo>
                    <a:pt x="0" y="2836"/>
                    <a:pt x="630" y="3467"/>
                    <a:pt x="1418" y="3467"/>
                  </a:cubicBezTo>
                  <a:lnTo>
                    <a:pt x="1481" y="3467"/>
                  </a:lnTo>
                  <a:cubicBezTo>
                    <a:pt x="1639" y="3845"/>
                    <a:pt x="2017" y="4191"/>
                    <a:pt x="2489" y="4191"/>
                  </a:cubicBezTo>
                  <a:lnTo>
                    <a:pt x="4222" y="4191"/>
                  </a:lnTo>
                  <a:lnTo>
                    <a:pt x="422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7248;p133">
              <a:extLst>
                <a:ext uri="{FF2B5EF4-FFF2-40B4-BE49-F238E27FC236}">
                  <a16:creationId xmlns:a16="http://schemas.microsoft.com/office/drawing/2014/main" id="{5DEA7F6C-3D64-C34D-9817-2F1C5DA1BB90}"/>
                </a:ext>
              </a:extLst>
            </p:cNvPr>
            <p:cNvSpPr/>
            <p:nvPr/>
          </p:nvSpPr>
          <p:spPr>
            <a:xfrm>
              <a:off x="4050225" y="3254050"/>
              <a:ext cx="35450" cy="208750"/>
            </a:xfrm>
            <a:custGeom>
              <a:avLst/>
              <a:gdLst/>
              <a:ahLst/>
              <a:cxnLst/>
              <a:rect l="l" t="t" r="r" b="b"/>
              <a:pathLst>
                <a:path w="1418" h="8350" extrusionOk="0">
                  <a:moveTo>
                    <a:pt x="725" y="1"/>
                  </a:moveTo>
                  <a:cubicBezTo>
                    <a:pt x="315" y="1"/>
                    <a:pt x="0" y="316"/>
                    <a:pt x="0" y="694"/>
                  </a:cubicBezTo>
                  <a:lnTo>
                    <a:pt x="0" y="7625"/>
                  </a:lnTo>
                  <a:cubicBezTo>
                    <a:pt x="0" y="8034"/>
                    <a:pt x="315" y="8349"/>
                    <a:pt x="725" y="8349"/>
                  </a:cubicBezTo>
                  <a:cubicBezTo>
                    <a:pt x="1134" y="8286"/>
                    <a:pt x="1418" y="8003"/>
                    <a:pt x="1418" y="7625"/>
                  </a:cubicBezTo>
                  <a:lnTo>
                    <a:pt x="1418" y="694"/>
                  </a:lnTo>
                  <a:cubicBezTo>
                    <a:pt x="1418" y="316"/>
                    <a:pt x="1103" y="1"/>
                    <a:pt x="7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7249;p133">
              <a:extLst>
                <a:ext uri="{FF2B5EF4-FFF2-40B4-BE49-F238E27FC236}">
                  <a16:creationId xmlns:a16="http://schemas.microsoft.com/office/drawing/2014/main" id="{2C80CE65-9169-CCE8-4D7C-9A9F6838D988}"/>
                </a:ext>
              </a:extLst>
            </p:cNvPr>
            <p:cNvSpPr/>
            <p:nvPr/>
          </p:nvSpPr>
          <p:spPr>
            <a:xfrm>
              <a:off x="3912375" y="3426550"/>
              <a:ext cx="51225" cy="69325"/>
            </a:xfrm>
            <a:custGeom>
              <a:avLst/>
              <a:gdLst/>
              <a:ahLst/>
              <a:cxnLst/>
              <a:rect l="l" t="t" r="r" b="b"/>
              <a:pathLst>
                <a:path w="2049" h="2773" extrusionOk="0">
                  <a:moveTo>
                    <a:pt x="1" y="0"/>
                  </a:moveTo>
                  <a:lnTo>
                    <a:pt x="1" y="1764"/>
                  </a:lnTo>
                  <a:cubicBezTo>
                    <a:pt x="1" y="2363"/>
                    <a:pt x="473" y="2773"/>
                    <a:pt x="1040" y="2773"/>
                  </a:cubicBezTo>
                  <a:cubicBezTo>
                    <a:pt x="1607" y="2773"/>
                    <a:pt x="2048" y="2300"/>
                    <a:pt x="2048" y="1764"/>
                  </a:cubicBezTo>
                  <a:lnTo>
                    <a:pt x="2048" y="32"/>
                  </a:lnTo>
                  <a:lnTo>
                    <a:pt x="316" y="32"/>
                  </a:lnTo>
                  <a:cubicBezTo>
                    <a:pt x="253" y="32"/>
                    <a:pt x="127" y="32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7250;p133">
              <a:extLst>
                <a:ext uri="{FF2B5EF4-FFF2-40B4-BE49-F238E27FC236}">
                  <a16:creationId xmlns:a16="http://schemas.microsoft.com/office/drawing/2014/main" id="{778D8B5D-3C97-19C3-6E12-1E893A63C023}"/>
                </a:ext>
              </a:extLst>
            </p:cNvPr>
            <p:cNvSpPr/>
            <p:nvPr/>
          </p:nvSpPr>
          <p:spPr>
            <a:xfrm>
              <a:off x="3982475" y="3275325"/>
              <a:ext cx="52000" cy="163850"/>
            </a:xfrm>
            <a:custGeom>
              <a:avLst/>
              <a:gdLst/>
              <a:ahLst/>
              <a:cxnLst/>
              <a:rect l="l" t="t" r="r" b="b"/>
              <a:pathLst>
                <a:path w="2080" h="6554" extrusionOk="0">
                  <a:moveTo>
                    <a:pt x="2080" y="0"/>
                  </a:moveTo>
                  <a:lnTo>
                    <a:pt x="1765" y="315"/>
                  </a:lnTo>
                  <a:cubicBezTo>
                    <a:pt x="1292" y="788"/>
                    <a:pt x="662" y="1071"/>
                    <a:pt x="1" y="1166"/>
                  </a:cubicBezTo>
                  <a:lnTo>
                    <a:pt x="1" y="5419"/>
                  </a:lnTo>
                  <a:cubicBezTo>
                    <a:pt x="662" y="5482"/>
                    <a:pt x="1292" y="5766"/>
                    <a:pt x="1765" y="6238"/>
                  </a:cubicBezTo>
                  <a:lnTo>
                    <a:pt x="2080" y="6553"/>
                  </a:lnTo>
                  <a:lnTo>
                    <a:pt x="208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28" name="Google Shape;9008;p137">
            <a:extLst>
              <a:ext uri="{FF2B5EF4-FFF2-40B4-BE49-F238E27FC236}">
                <a16:creationId xmlns:a16="http://schemas.microsoft.com/office/drawing/2014/main" id="{415F52CC-DE42-B87C-E911-19858304F84E}"/>
              </a:ext>
            </a:extLst>
          </p:cNvPr>
          <p:cNvGrpSpPr/>
          <p:nvPr/>
        </p:nvGrpSpPr>
        <p:grpSpPr>
          <a:xfrm>
            <a:off x="3596185" y="1896419"/>
            <a:ext cx="495771" cy="517540"/>
            <a:chOff x="-1951475" y="3597450"/>
            <a:chExt cx="295375" cy="291450"/>
          </a:xfrm>
          <a:solidFill>
            <a:schemeClr val="bg2"/>
          </a:solidFill>
        </p:grpSpPr>
        <p:sp>
          <p:nvSpPr>
            <p:cNvPr id="1029" name="Google Shape;9009;p137">
              <a:extLst>
                <a:ext uri="{FF2B5EF4-FFF2-40B4-BE49-F238E27FC236}">
                  <a16:creationId xmlns:a16="http://schemas.microsoft.com/office/drawing/2014/main" id="{73CC352C-DC8B-1F0B-8C7C-B075FA3F310F}"/>
                </a:ext>
              </a:extLst>
            </p:cNvPr>
            <p:cNvSpPr/>
            <p:nvPr/>
          </p:nvSpPr>
          <p:spPr>
            <a:xfrm>
              <a:off x="-1951475" y="3597450"/>
              <a:ext cx="170925" cy="34675"/>
            </a:xfrm>
            <a:custGeom>
              <a:avLst/>
              <a:gdLst/>
              <a:ahLst/>
              <a:cxnLst/>
              <a:rect l="l" t="t" r="r" b="b"/>
              <a:pathLst>
                <a:path w="6837" h="1387" extrusionOk="0">
                  <a:moveTo>
                    <a:pt x="1008" y="1"/>
                  </a:moveTo>
                  <a:cubicBezTo>
                    <a:pt x="473" y="1"/>
                    <a:pt x="0" y="473"/>
                    <a:pt x="0" y="1040"/>
                  </a:cubicBezTo>
                  <a:lnTo>
                    <a:pt x="0" y="1387"/>
                  </a:lnTo>
                  <a:lnTo>
                    <a:pt x="6837" y="1387"/>
                  </a:lnTo>
                  <a:lnTo>
                    <a:pt x="6837" y="1040"/>
                  </a:lnTo>
                  <a:cubicBezTo>
                    <a:pt x="6837" y="473"/>
                    <a:pt x="6364" y="1"/>
                    <a:pt x="582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9010;p137">
              <a:extLst>
                <a:ext uri="{FF2B5EF4-FFF2-40B4-BE49-F238E27FC236}">
                  <a16:creationId xmlns:a16="http://schemas.microsoft.com/office/drawing/2014/main" id="{343FA174-15EE-A973-DE9C-5DBFDF20517B}"/>
                </a:ext>
              </a:extLst>
            </p:cNvPr>
            <p:cNvSpPr/>
            <p:nvPr/>
          </p:nvSpPr>
          <p:spPr>
            <a:xfrm>
              <a:off x="-1949900" y="3648650"/>
              <a:ext cx="171725" cy="173300"/>
            </a:xfrm>
            <a:custGeom>
              <a:avLst/>
              <a:gdLst/>
              <a:ahLst/>
              <a:cxnLst/>
              <a:rect l="l" t="t" r="r" b="b"/>
              <a:pathLst>
                <a:path w="6869" h="6932" extrusionOk="0">
                  <a:moveTo>
                    <a:pt x="0" y="1"/>
                  </a:moveTo>
                  <a:lnTo>
                    <a:pt x="0" y="6932"/>
                  </a:lnTo>
                  <a:lnTo>
                    <a:pt x="2426" y="6932"/>
                  </a:lnTo>
                  <a:cubicBezTo>
                    <a:pt x="2521" y="6585"/>
                    <a:pt x="2836" y="6333"/>
                    <a:pt x="3245" y="6270"/>
                  </a:cubicBezTo>
                  <a:lnTo>
                    <a:pt x="1166" y="4191"/>
                  </a:lnTo>
                  <a:cubicBezTo>
                    <a:pt x="693" y="3718"/>
                    <a:pt x="693" y="2962"/>
                    <a:pt x="1166" y="2489"/>
                  </a:cubicBezTo>
                  <a:cubicBezTo>
                    <a:pt x="1386" y="2237"/>
                    <a:pt x="1670" y="2143"/>
                    <a:pt x="2017" y="2143"/>
                  </a:cubicBezTo>
                  <a:cubicBezTo>
                    <a:pt x="2363" y="2143"/>
                    <a:pt x="2647" y="2237"/>
                    <a:pt x="2899" y="2489"/>
                  </a:cubicBezTo>
                  <a:lnTo>
                    <a:pt x="3560" y="3151"/>
                  </a:lnTo>
                  <a:cubicBezTo>
                    <a:pt x="3592" y="2994"/>
                    <a:pt x="3718" y="2836"/>
                    <a:pt x="3844" y="2710"/>
                  </a:cubicBezTo>
                  <a:cubicBezTo>
                    <a:pt x="4064" y="2489"/>
                    <a:pt x="4348" y="2363"/>
                    <a:pt x="4694" y="2363"/>
                  </a:cubicBezTo>
                  <a:cubicBezTo>
                    <a:pt x="4694" y="2048"/>
                    <a:pt x="4820" y="1733"/>
                    <a:pt x="5041" y="1513"/>
                  </a:cubicBezTo>
                  <a:cubicBezTo>
                    <a:pt x="5293" y="1261"/>
                    <a:pt x="5577" y="1135"/>
                    <a:pt x="5923" y="1135"/>
                  </a:cubicBezTo>
                  <a:cubicBezTo>
                    <a:pt x="6112" y="1135"/>
                    <a:pt x="6301" y="1198"/>
                    <a:pt x="6459" y="1261"/>
                  </a:cubicBezTo>
                  <a:cubicBezTo>
                    <a:pt x="6522" y="1072"/>
                    <a:pt x="6616" y="914"/>
                    <a:pt x="6774" y="757"/>
                  </a:cubicBezTo>
                  <a:lnTo>
                    <a:pt x="6868" y="662"/>
                  </a:lnTo>
                  <a:lnTo>
                    <a:pt x="686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9011;p137">
              <a:extLst>
                <a:ext uri="{FF2B5EF4-FFF2-40B4-BE49-F238E27FC236}">
                  <a16:creationId xmlns:a16="http://schemas.microsoft.com/office/drawing/2014/main" id="{6BD75362-2B8F-4BDA-935A-A45D0F41D6B1}"/>
                </a:ext>
              </a:extLst>
            </p:cNvPr>
            <p:cNvSpPr/>
            <p:nvPr/>
          </p:nvSpPr>
          <p:spPr>
            <a:xfrm>
              <a:off x="-1951475" y="3838475"/>
              <a:ext cx="170925" cy="50425"/>
            </a:xfrm>
            <a:custGeom>
              <a:avLst/>
              <a:gdLst/>
              <a:ahLst/>
              <a:cxnLst/>
              <a:rect l="l" t="t" r="r" b="b"/>
              <a:pathLst>
                <a:path w="6837" h="2017" extrusionOk="0">
                  <a:moveTo>
                    <a:pt x="0" y="0"/>
                  </a:moveTo>
                  <a:lnTo>
                    <a:pt x="0" y="1008"/>
                  </a:lnTo>
                  <a:cubicBezTo>
                    <a:pt x="0" y="1544"/>
                    <a:pt x="473" y="2017"/>
                    <a:pt x="1008" y="2017"/>
                  </a:cubicBezTo>
                  <a:lnTo>
                    <a:pt x="5829" y="2017"/>
                  </a:lnTo>
                  <a:cubicBezTo>
                    <a:pt x="6333" y="2017"/>
                    <a:pt x="6774" y="1670"/>
                    <a:pt x="6837" y="1166"/>
                  </a:cubicBezTo>
                  <a:lnTo>
                    <a:pt x="6679" y="1071"/>
                  </a:lnTo>
                  <a:lnTo>
                    <a:pt x="3466" y="1071"/>
                  </a:lnTo>
                  <a:cubicBezTo>
                    <a:pt x="2867" y="1071"/>
                    <a:pt x="2363" y="599"/>
                    <a:pt x="226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9012;p137">
              <a:extLst>
                <a:ext uri="{FF2B5EF4-FFF2-40B4-BE49-F238E27FC236}">
                  <a16:creationId xmlns:a16="http://schemas.microsoft.com/office/drawing/2014/main" id="{3C2EADC0-7581-AEFA-6834-9EABE776CE30}"/>
                </a:ext>
              </a:extLst>
            </p:cNvPr>
            <p:cNvSpPr/>
            <p:nvPr/>
          </p:nvSpPr>
          <p:spPr>
            <a:xfrm>
              <a:off x="-1912900" y="3675825"/>
              <a:ext cx="256800" cy="202825"/>
            </a:xfrm>
            <a:custGeom>
              <a:avLst/>
              <a:gdLst/>
              <a:ahLst/>
              <a:cxnLst/>
              <a:rect l="l" t="t" r="r" b="b"/>
              <a:pathLst>
                <a:path w="10272" h="8113" extrusionOk="0">
                  <a:moveTo>
                    <a:pt x="6085" y="0"/>
                  </a:moveTo>
                  <a:cubicBezTo>
                    <a:pt x="5955" y="0"/>
                    <a:pt x="5829" y="48"/>
                    <a:pt x="5735" y="142"/>
                  </a:cubicBezTo>
                  <a:cubicBezTo>
                    <a:pt x="5546" y="331"/>
                    <a:pt x="5546" y="646"/>
                    <a:pt x="5735" y="835"/>
                  </a:cubicBezTo>
                  <a:lnTo>
                    <a:pt x="6081" y="1213"/>
                  </a:lnTo>
                  <a:cubicBezTo>
                    <a:pt x="6207" y="1308"/>
                    <a:pt x="6207" y="1560"/>
                    <a:pt x="6081" y="1655"/>
                  </a:cubicBezTo>
                  <a:cubicBezTo>
                    <a:pt x="6034" y="1718"/>
                    <a:pt x="5948" y="1749"/>
                    <a:pt x="5857" y="1749"/>
                  </a:cubicBezTo>
                  <a:cubicBezTo>
                    <a:pt x="5766" y="1749"/>
                    <a:pt x="5672" y="1718"/>
                    <a:pt x="5609" y="1655"/>
                  </a:cubicBezTo>
                  <a:lnTo>
                    <a:pt x="4758" y="804"/>
                  </a:lnTo>
                  <a:cubicBezTo>
                    <a:pt x="4664" y="709"/>
                    <a:pt x="4538" y="662"/>
                    <a:pt x="4408" y="662"/>
                  </a:cubicBezTo>
                  <a:cubicBezTo>
                    <a:pt x="4278" y="662"/>
                    <a:pt x="4144" y="709"/>
                    <a:pt x="4034" y="804"/>
                  </a:cubicBezTo>
                  <a:cubicBezTo>
                    <a:pt x="3845" y="993"/>
                    <a:pt x="3845" y="1308"/>
                    <a:pt x="4034" y="1528"/>
                  </a:cubicBezTo>
                  <a:cubicBezTo>
                    <a:pt x="4034" y="1655"/>
                    <a:pt x="4884" y="2505"/>
                    <a:pt x="4821" y="2505"/>
                  </a:cubicBezTo>
                  <a:cubicBezTo>
                    <a:pt x="4947" y="2631"/>
                    <a:pt x="4947" y="2852"/>
                    <a:pt x="4821" y="2978"/>
                  </a:cubicBezTo>
                  <a:cubicBezTo>
                    <a:pt x="4774" y="3041"/>
                    <a:pt x="4687" y="3072"/>
                    <a:pt x="4601" y="3072"/>
                  </a:cubicBezTo>
                  <a:cubicBezTo>
                    <a:pt x="4514" y="3072"/>
                    <a:pt x="4427" y="3041"/>
                    <a:pt x="4380" y="2978"/>
                  </a:cubicBezTo>
                  <a:lnTo>
                    <a:pt x="3498" y="2096"/>
                  </a:lnTo>
                  <a:cubicBezTo>
                    <a:pt x="3403" y="2001"/>
                    <a:pt x="3277" y="1954"/>
                    <a:pt x="3151" y="1954"/>
                  </a:cubicBezTo>
                  <a:cubicBezTo>
                    <a:pt x="3025" y="1954"/>
                    <a:pt x="2899" y="2001"/>
                    <a:pt x="2805" y="2096"/>
                  </a:cubicBezTo>
                  <a:cubicBezTo>
                    <a:pt x="2584" y="2316"/>
                    <a:pt x="2584" y="2631"/>
                    <a:pt x="2805" y="2820"/>
                  </a:cubicBezTo>
                  <a:lnTo>
                    <a:pt x="3656" y="3671"/>
                  </a:lnTo>
                  <a:cubicBezTo>
                    <a:pt x="3782" y="3797"/>
                    <a:pt x="3782" y="4017"/>
                    <a:pt x="3656" y="4143"/>
                  </a:cubicBezTo>
                  <a:cubicBezTo>
                    <a:pt x="3593" y="4206"/>
                    <a:pt x="3506" y="4238"/>
                    <a:pt x="3419" y="4238"/>
                  </a:cubicBezTo>
                  <a:cubicBezTo>
                    <a:pt x="3333" y="4238"/>
                    <a:pt x="3246" y="4206"/>
                    <a:pt x="3183" y="4143"/>
                  </a:cubicBezTo>
                  <a:lnTo>
                    <a:pt x="883" y="1875"/>
                  </a:lnTo>
                  <a:cubicBezTo>
                    <a:pt x="789" y="1765"/>
                    <a:pt x="663" y="1710"/>
                    <a:pt x="537" y="1710"/>
                  </a:cubicBezTo>
                  <a:cubicBezTo>
                    <a:pt x="411" y="1710"/>
                    <a:pt x="284" y="1765"/>
                    <a:pt x="190" y="1875"/>
                  </a:cubicBezTo>
                  <a:cubicBezTo>
                    <a:pt x="1" y="2064"/>
                    <a:pt x="1" y="2379"/>
                    <a:pt x="190" y="2568"/>
                  </a:cubicBezTo>
                  <a:lnTo>
                    <a:pt x="1797" y="4206"/>
                  </a:lnTo>
                  <a:lnTo>
                    <a:pt x="3403" y="5845"/>
                  </a:lnTo>
                  <a:lnTo>
                    <a:pt x="1954" y="5845"/>
                  </a:lnTo>
                  <a:cubicBezTo>
                    <a:pt x="1671" y="5845"/>
                    <a:pt x="1450" y="6097"/>
                    <a:pt x="1450" y="6349"/>
                  </a:cubicBezTo>
                  <a:cubicBezTo>
                    <a:pt x="1450" y="6632"/>
                    <a:pt x="1671" y="6884"/>
                    <a:pt x="1954" y="6884"/>
                  </a:cubicBezTo>
                  <a:lnTo>
                    <a:pt x="5451" y="6884"/>
                  </a:lnTo>
                  <a:cubicBezTo>
                    <a:pt x="5514" y="6916"/>
                    <a:pt x="6491" y="7829"/>
                    <a:pt x="6491" y="7829"/>
                  </a:cubicBezTo>
                  <a:cubicBezTo>
                    <a:pt x="6680" y="8018"/>
                    <a:pt x="6948" y="8113"/>
                    <a:pt x="7216" y="8113"/>
                  </a:cubicBezTo>
                  <a:cubicBezTo>
                    <a:pt x="7483" y="8113"/>
                    <a:pt x="7751" y="8018"/>
                    <a:pt x="7940" y="7829"/>
                  </a:cubicBezTo>
                  <a:lnTo>
                    <a:pt x="9862" y="5876"/>
                  </a:lnTo>
                  <a:cubicBezTo>
                    <a:pt x="10272" y="5498"/>
                    <a:pt x="10272" y="4836"/>
                    <a:pt x="9862" y="4427"/>
                  </a:cubicBezTo>
                  <a:lnTo>
                    <a:pt x="9452" y="3986"/>
                  </a:lnTo>
                  <a:cubicBezTo>
                    <a:pt x="9326" y="3608"/>
                    <a:pt x="9043" y="3198"/>
                    <a:pt x="8822" y="2820"/>
                  </a:cubicBezTo>
                  <a:cubicBezTo>
                    <a:pt x="8570" y="2411"/>
                    <a:pt x="8350" y="2064"/>
                    <a:pt x="8035" y="1718"/>
                  </a:cubicBezTo>
                  <a:lnTo>
                    <a:pt x="6459" y="142"/>
                  </a:lnTo>
                  <a:cubicBezTo>
                    <a:pt x="6349" y="48"/>
                    <a:pt x="6215" y="0"/>
                    <a:pt x="608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" name="Grupo 17">
            <a:extLst>
              <a:ext uri="{FF2B5EF4-FFF2-40B4-BE49-F238E27FC236}">
                <a16:creationId xmlns:a16="http://schemas.microsoft.com/office/drawing/2014/main" id="{94EB7B6A-FFDE-D4C6-0B0C-DBAD919F147C}"/>
              </a:ext>
            </a:extLst>
          </p:cNvPr>
          <p:cNvGrpSpPr/>
          <p:nvPr/>
        </p:nvGrpSpPr>
        <p:grpSpPr>
          <a:xfrm>
            <a:off x="3271872" y="2374354"/>
            <a:ext cx="1080000" cy="1080000"/>
            <a:chOff x="2793169" y="824462"/>
            <a:chExt cx="1080000" cy="1080000"/>
          </a:xfrm>
        </p:grpSpPr>
        <p:sp>
          <p:nvSpPr>
            <p:cNvPr id="19" name="Elipse 18">
              <a:extLst>
                <a:ext uri="{FF2B5EF4-FFF2-40B4-BE49-F238E27FC236}">
                  <a16:creationId xmlns:a16="http://schemas.microsoft.com/office/drawing/2014/main" id="{8AA02A4F-C7FB-A67D-47A4-95BD7C260FAC}"/>
                </a:ext>
              </a:extLst>
            </p:cNvPr>
            <p:cNvSpPr/>
            <p:nvPr/>
          </p:nvSpPr>
          <p:spPr>
            <a:xfrm>
              <a:off x="2793169" y="824462"/>
              <a:ext cx="1080000" cy="1080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050" dirty="0"/>
            </a:p>
          </p:txBody>
        </p:sp>
        <p:pic>
          <p:nvPicPr>
            <p:cNvPr id="21" name="Gráfico 20" descr="Muro de ladrillos completo con relleno sólido">
              <a:extLst>
                <a:ext uri="{FF2B5EF4-FFF2-40B4-BE49-F238E27FC236}">
                  <a16:creationId xmlns:a16="http://schemas.microsoft.com/office/drawing/2014/main" id="{AF2DE3E6-8957-2975-E7F7-C60999B01011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2936596" y="966334"/>
              <a:ext cx="781760" cy="7817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769795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p70"/>
          <p:cNvSpPr/>
          <p:nvPr/>
        </p:nvSpPr>
        <p:spPr>
          <a:xfrm flipH="1">
            <a:off x="5508024" y="3306375"/>
            <a:ext cx="3635973" cy="1118700"/>
          </a:xfrm>
          <a:prstGeom prst="roundRect">
            <a:avLst>
              <a:gd name="adj" fmla="val 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88" name="Google Shape;588;p70"/>
          <p:cNvSpPr/>
          <p:nvPr/>
        </p:nvSpPr>
        <p:spPr>
          <a:xfrm rot="10800000">
            <a:off x="5508025" y="1510887"/>
            <a:ext cx="3633950" cy="1118700"/>
          </a:xfrm>
          <a:prstGeom prst="roundRect">
            <a:avLst>
              <a:gd name="adj" fmla="val 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89" name="Google Shape;589;p70"/>
          <p:cNvSpPr/>
          <p:nvPr/>
        </p:nvSpPr>
        <p:spPr>
          <a:xfrm>
            <a:off x="153" y="3306375"/>
            <a:ext cx="3633799" cy="1118700"/>
          </a:xfrm>
          <a:prstGeom prst="roundRect">
            <a:avLst>
              <a:gd name="adj" fmla="val 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90" name="Google Shape;590;p70"/>
          <p:cNvSpPr/>
          <p:nvPr/>
        </p:nvSpPr>
        <p:spPr>
          <a:xfrm rot="10800000" flipH="1">
            <a:off x="3" y="1510888"/>
            <a:ext cx="3633949" cy="1118700"/>
          </a:xfrm>
          <a:prstGeom prst="roundRect">
            <a:avLst>
              <a:gd name="adj" fmla="val 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91" name="Google Shape;591;p70"/>
          <p:cNvSpPr txBox="1">
            <a:spLocks noGrp="1"/>
          </p:cNvSpPr>
          <p:nvPr>
            <p:ph type="title"/>
          </p:nvPr>
        </p:nvSpPr>
        <p:spPr>
          <a:xfrm>
            <a:off x="720000" y="432074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dirty="0"/>
              <a:t> RESUMEN DEL PROYECTO</a:t>
            </a:r>
            <a:endParaRPr dirty="0"/>
          </a:p>
        </p:txBody>
      </p:sp>
      <p:sp>
        <p:nvSpPr>
          <p:cNvPr id="592" name="Google Shape;592;p70"/>
          <p:cNvSpPr txBox="1">
            <a:spLocks noGrp="1"/>
          </p:cNvSpPr>
          <p:nvPr>
            <p:ph type="title" idx="2"/>
          </p:nvPr>
        </p:nvSpPr>
        <p:spPr>
          <a:xfrm>
            <a:off x="816615" y="1591617"/>
            <a:ext cx="2684700" cy="2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dirty="0"/>
              <a:t>AL INVEST VERDE</a:t>
            </a:r>
            <a:endParaRPr dirty="0"/>
          </a:p>
        </p:txBody>
      </p:sp>
      <p:sp>
        <p:nvSpPr>
          <p:cNvPr id="593" name="Google Shape;593;p70"/>
          <p:cNvSpPr txBox="1">
            <a:spLocks noGrp="1"/>
          </p:cNvSpPr>
          <p:nvPr>
            <p:ph type="subTitle" idx="1"/>
          </p:nvPr>
        </p:nvSpPr>
        <p:spPr>
          <a:xfrm>
            <a:off x="418415" y="1865015"/>
            <a:ext cx="328393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342900" lvl="1" indent="0" defTabSz="342900">
              <a:spcBef>
                <a:spcPts val="750"/>
              </a:spcBef>
              <a:buClr>
                <a:schemeClr val="accent2"/>
              </a:buClr>
              <a:buSzPct val="80000"/>
              <a:defRPr/>
            </a:pPr>
            <a:r>
              <a:rPr lang="es-CL" sz="1300" dirty="0"/>
              <a:t>El programa de la Cooperación Económica de la Comisión Europea que cofinancia este proyecto</a:t>
            </a:r>
          </a:p>
        </p:txBody>
      </p:sp>
      <p:sp>
        <p:nvSpPr>
          <p:cNvPr id="594" name="Google Shape;594;p70"/>
          <p:cNvSpPr txBox="1">
            <a:spLocks noGrp="1"/>
          </p:cNvSpPr>
          <p:nvPr>
            <p:ph type="title" idx="3"/>
          </p:nvPr>
        </p:nvSpPr>
        <p:spPr>
          <a:xfrm>
            <a:off x="5599482" y="1621575"/>
            <a:ext cx="2685000" cy="2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dirty="0"/>
              <a:t>COLABORACIÓN</a:t>
            </a:r>
            <a:endParaRPr dirty="0"/>
          </a:p>
        </p:txBody>
      </p:sp>
      <p:sp>
        <p:nvSpPr>
          <p:cNvPr id="595" name="Google Shape;595;p70"/>
          <p:cNvSpPr txBox="1">
            <a:spLocks noGrp="1"/>
          </p:cNvSpPr>
          <p:nvPr>
            <p:ph type="subTitle" idx="4"/>
          </p:nvPr>
        </p:nvSpPr>
        <p:spPr>
          <a:xfrm>
            <a:off x="5050995" y="1913937"/>
            <a:ext cx="3259416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342900" lvl="1" indent="0" algn="r" defTabSz="342900">
              <a:spcBef>
                <a:spcPts val="750"/>
              </a:spcBef>
              <a:buClr>
                <a:schemeClr val="accent2"/>
              </a:buClr>
              <a:buSzPct val="80000"/>
              <a:defRPr/>
            </a:pPr>
            <a:r>
              <a:rPr lang="es-CL" dirty="0" err="1"/>
              <a:t>Co-ejecución</a:t>
            </a:r>
            <a:r>
              <a:rPr lang="es-CL" dirty="0"/>
              <a:t> entre una entidad sin fines de lucro de un país de Chile y de Europa</a:t>
            </a:r>
          </a:p>
        </p:txBody>
      </p:sp>
      <p:sp>
        <p:nvSpPr>
          <p:cNvPr id="596" name="Google Shape;596;p70"/>
          <p:cNvSpPr txBox="1">
            <a:spLocks noGrp="1"/>
          </p:cNvSpPr>
          <p:nvPr>
            <p:ph type="title" idx="5"/>
          </p:nvPr>
        </p:nvSpPr>
        <p:spPr>
          <a:xfrm>
            <a:off x="922371" y="3514056"/>
            <a:ext cx="1979747" cy="2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dirty="0"/>
              <a:t>30 meses</a:t>
            </a:r>
            <a:endParaRPr dirty="0"/>
          </a:p>
        </p:txBody>
      </p:sp>
      <p:sp>
        <p:nvSpPr>
          <p:cNvPr id="597" name="Google Shape;597;p70"/>
          <p:cNvSpPr txBox="1">
            <a:spLocks noGrp="1"/>
          </p:cNvSpPr>
          <p:nvPr>
            <p:ph type="subTitle" idx="6"/>
          </p:nvPr>
        </p:nvSpPr>
        <p:spPr>
          <a:xfrm>
            <a:off x="913403" y="3760055"/>
            <a:ext cx="22263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dirty="0"/>
              <a:t>De ejecución del proyecto</a:t>
            </a:r>
            <a:endParaRPr dirty="0"/>
          </a:p>
        </p:txBody>
      </p:sp>
      <p:sp>
        <p:nvSpPr>
          <p:cNvPr id="598" name="Google Shape;598;p70"/>
          <p:cNvSpPr txBox="1">
            <a:spLocks noGrp="1"/>
          </p:cNvSpPr>
          <p:nvPr>
            <p:ph type="title" idx="7"/>
          </p:nvPr>
        </p:nvSpPr>
        <p:spPr>
          <a:xfrm>
            <a:off x="5508023" y="3449856"/>
            <a:ext cx="2747491" cy="2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dirty="0"/>
              <a:t>300 MiPymes</a:t>
            </a:r>
            <a:endParaRPr dirty="0"/>
          </a:p>
        </p:txBody>
      </p:sp>
      <p:sp>
        <p:nvSpPr>
          <p:cNvPr id="599" name="Google Shape;599;p70"/>
          <p:cNvSpPr txBox="1">
            <a:spLocks noGrp="1"/>
          </p:cNvSpPr>
          <p:nvPr>
            <p:ph type="subTitle" idx="8"/>
          </p:nvPr>
        </p:nvSpPr>
        <p:spPr>
          <a:xfrm>
            <a:off x="5431330" y="3796775"/>
            <a:ext cx="2853151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dirty="0"/>
              <a:t>Proveedores de productos y servcicos para el sector construcción</a:t>
            </a:r>
            <a:endParaRPr dirty="0"/>
          </a:p>
        </p:txBody>
      </p:sp>
      <p:sp>
        <p:nvSpPr>
          <p:cNvPr id="600" name="Google Shape;600;p70"/>
          <p:cNvSpPr/>
          <p:nvPr/>
        </p:nvSpPr>
        <p:spPr>
          <a:xfrm>
            <a:off x="75724" y="1682332"/>
            <a:ext cx="692700" cy="718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01" name="Google Shape;601;p70"/>
          <p:cNvSpPr/>
          <p:nvPr/>
        </p:nvSpPr>
        <p:spPr>
          <a:xfrm>
            <a:off x="8337231" y="1701140"/>
            <a:ext cx="692700" cy="718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02" name="Google Shape;602;p70"/>
          <p:cNvSpPr/>
          <p:nvPr/>
        </p:nvSpPr>
        <p:spPr>
          <a:xfrm>
            <a:off x="133247" y="3499671"/>
            <a:ext cx="692700" cy="718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03" name="Google Shape;603;p70"/>
          <p:cNvSpPr/>
          <p:nvPr/>
        </p:nvSpPr>
        <p:spPr>
          <a:xfrm>
            <a:off x="8319613" y="3506625"/>
            <a:ext cx="692700" cy="718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0CE93C90-6D11-1C20-ED20-48382E0D562C}"/>
              </a:ext>
            </a:extLst>
          </p:cNvPr>
          <p:cNvGrpSpPr/>
          <p:nvPr/>
        </p:nvGrpSpPr>
        <p:grpSpPr>
          <a:xfrm rot="5400000">
            <a:off x="3054731" y="1740248"/>
            <a:ext cx="3253498" cy="2116160"/>
            <a:chOff x="3091866" y="3435687"/>
            <a:chExt cx="6857993" cy="3956503"/>
          </a:xfrm>
        </p:grpSpPr>
        <p:pic>
          <p:nvPicPr>
            <p:cNvPr id="3" name="Imagen 2" descr="Un dibujo de una persona&#10;&#10;Descripción generada automáticamente con confianza baja">
              <a:extLst>
                <a:ext uri="{FF2B5EF4-FFF2-40B4-BE49-F238E27FC236}">
                  <a16:creationId xmlns:a16="http://schemas.microsoft.com/office/drawing/2014/main" id="{CFBC7245-FEAC-4E9A-4356-A57452F7882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5835063" y="2233667"/>
              <a:ext cx="1371599" cy="6857993"/>
            </a:xfrm>
            <a:prstGeom prst="rect">
              <a:avLst/>
            </a:prstGeom>
          </p:spPr>
        </p:pic>
        <p:cxnSp>
          <p:nvCxnSpPr>
            <p:cNvPr id="4" name="Conector recto 3">
              <a:extLst>
                <a:ext uri="{FF2B5EF4-FFF2-40B4-BE49-F238E27FC236}">
                  <a16:creationId xmlns:a16="http://schemas.microsoft.com/office/drawing/2014/main" id="{5E150B64-46A6-2772-DA4D-377ECE523442}"/>
                </a:ext>
              </a:extLst>
            </p:cNvPr>
            <p:cNvCxnSpPr>
              <a:cxnSpLocks/>
            </p:cNvCxnSpPr>
            <p:nvPr/>
          </p:nvCxnSpPr>
          <p:spPr>
            <a:xfrm>
              <a:off x="6520862" y="5099275"/>
              <a:ext cx="704282" cy="768053"/>
            </a:xfrm>
            <a:prstGeom prst="line">
              <a:avLst/>
            </a:prstGeom>
            <a:ln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Conector recto 4">
              <a:extLst>
                <a:ext uri="{FF2B5EF4-FFF2-40B4-BE49-F238E27FC236}">
                  <a16:creationId xmlns:a16="http://schemas.microsoft.com/office/drawing/2014/main" id="{7F3D3AD8-FADE-90B2-FD9D-2BD698559226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5231157" y="5606458"/>
              <a:ext cx="672375" cy="507787"/>
            </a:xfrm>
            <a:prstGeom prst="line">
              <a:avLst/>
            </a:prstGeom>
            <a:ln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CuadroTexto 5">
              <a:extLst>
                <a:ext uri="{FF2B5EF4-FFF2-40B4-BE49-F238E27FC236}">
                  <a16:creationId xmlns:a16="http://schemas.microsoft.com/office/drawing/2014/main" id="{753FBEB3-04E4-A69C-9E4A-1A88DAD4DA73}"/>
                </a:ext>
              </a:extLst>
            </p:cNvPr>
            <p:cNvSpPr txBox="1"/>
            <p:nvPr/>
          </p:nvSpPr>
          <p:spPr>
            <a:xfrm rot="16200000">
              <a:off x="3743967" y="5932994"/>
              <a:ext cx="2042570" cy="8758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050" dirty="0">
                  <a:solidFill>
                    <a:schemeClr val="accent5"/>
                  </a:solidFill>
                </a:rPr>
                <a:t>Región Metropolitana</a:t>
              </a:r>
              <a:endParaRPr lang="es-CL" sz="1050" dirty="0">
                <a:solidFill>
                  <a:schemeClr val="accent5"/>
                </a:solidFill>
              </a:endParaRPr>
            </a:p>
          </p:txBody>
        </p:sp>
        <p:sp>
          <p:nvSpPr>
            <p:cNvPr id="7" name="CuadroTexto 6">
              <a:extLst>
                <a:ext uri="{FF2B5EF4-FFF2-40B4-BE49-F238E27FC236}">
                  <a16:creationId xmlns:a16="http://schemas.microsoft.com/office/drawing/2014/main" id="{0483F449-AE70-6C0C-79D2-694AE6E9E79F}"/>
                </a:ext>
              </a:extLst>
            </p:cNvPr>
            <p:cNvSpPr txBox="1"/>
            <p:nvPr/>
          </p:nvSpPr>
          <p:spPr>
            <a:xfrm rot="16200000">
              <a:off x="5540990" y="3937960"/>
              <a:ext cx="1880367" cy="8758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050" dirty="0">
                  <a:solidFill>
                    <a:schemeClr val="accent5"/>
                  </a:solidFill>
                </a:rPr>
                <a:t>Región de Los Lagos</a:t>
              </a:r>
              <a:endParaRPr lang="es-CL" sz="1050" dirty="0">
                <a:solidFill>
                  <a:schemeClr val="accent5"/>
                </a:solidFill>
              </a:endParaRPr>
            </a:p>
          </p:txBody>
        </p:sp>
      </p:grpSp>
      <p:grpSp>
        <p:nvGrpSpPr>
          <p:cNvPr id="9" name="Google Shape;714;p72">
            <a:extLst>
              <a:ext uri="{FF2B5EF4-FFF2-40B4-BE49-F238E27FC236}">
                <a16:creationId xmlns:a16="http://schemas.microsoft.com/office/drawing/2014/main" id="{65EFA472-D2FD-F23F-B1EF-F54176772088}"/>
              </a:ext>
            </a:extLst>
          </p:cNvPr>
          <p:cNvGrpSpPr/>
          <p:nvPr/>
        </p:nvGrpSpPr>
        <p:grpSpPr>
          <a:xfrm>
            <a:off x="8462975" y="1796085"/>
            <a:ext cx="479184" cy="478410"/>
            <a:chOff x="2037825" y="3254050"/>
            <a:chExt cx="296175" cy="296175"/>
          </a:xfrm>
        </p:grpSpPr>
        <p:sp>
          <p:nvSpPr>
            <p:cNvPr id="10" name="Google Shape;715;p72">
              <a:extLst>
                <a:ext uri="{FF2B5EF4-FFF2-40B4-BE49-F238E27FC236}">
                  <a16:creationId xmlns:a16="http://schemas.microsoft.com/office/drawing/2014/main" id="{558545FB-6321-9393-0AC0-06A54C9B5406}"/>
                </a:ext>
              </a:extLst>
            </p:cNvPr>
            <p:cNvSpPr/>
            <p:nvPr/>
          </p:nvSpPr>
          <p:spPr>
            <a:xfrm>
              <a:off x="2063825" y="3254050"/>
              <a:ext cx="86675" cy="86675"/>
            </a:xfrm>
            <a:custGeom>
              <a:avLst/>
              <a:gdLst/>
              <a:ahLst/>
              <a:cxnLst/>
              <a:rect l="l" t="t" r="r" b="b"/>
              <a:pathLst>
                <a:path w="3467" h="3467" extrusionOk="0">
                  <a:moveTo>
                    <a:pt x="1733" y="1"/>
                  </a:moveTo>
                  <a:cubicBezTo>
                    <a:pt x="788" y="1"/>
                    <a:pt x="1" y="788"/>
                    <a:pt x="1" y="1733"/>
                  </a:cubicBezTo>
                  <a:cubicBezTo>
                    <a:pt x="1" y="2679"/>
                    <a:pt x="788" y="3466"/>
                    <a:pt x="1733" y="3466"/>
                  </a:cubicBezTo>
                  <a:cubicBezTo>
                    <a:pt x="2678" y="3466"/>
                    <a:pt x="3466" y="2679"/>
                    <a:pt x="3466" y="1733"/>
                  </a:cubicBezTo>
                  <a:cubicBezTo>
                    <a:pt x="3466" y="788"/>
                    <a:pt x="2678" y="1"/>
                    <a:pt x="173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" name="Google Shape;716;p72">
              <a:extLst>
                <a:ext uri="{FF2B5EF4-FFF2-40B4-BE49-F238E27FC236}">
                  <a16:creationId xmlns:a16="http://schemas.microsoft.com/office/drawing/2014/main" id="{D8FCCC1A-17B7-7BE5-5FC4-4A8B7522C1AF}"/>
                </a:ext>
              </a:extLst>
            </p:cNvPr>
            <p:cNvSpPr/>
            <p:nvPr/>
          </p:nvSpPr>
          <p:spPr>
            <a:xfrm>
              <a:off x="2178025" y="3289500"/>
              <a:ext cx="104000" cy="67950"/>
            </a:xfrm>
            <a:custGeom>
              <a:avLst/>
              <a:gdLst/>
              <a:ahLst/>
              <a:cxnLst/>
              <a:rect l="l" t="t" r="r" b="b"/>
              <a:pathLst>
                <a:path w="4160" h="2718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95" y="662"/>
                    <a:pt x="316" y="662"/>
                  </a:cubicBezTo>
                  <a:lnTo>
                    <a:pt x="2395" y="662"/>
                  </a:lnTo>
                  <a:cubicBezTo>
                    <a:pt x="2584" y="662"/>
                    <a:pt x="2742" y="820"/>
                    <a:pt x="2742" y="1009"/>
                  </a:cubicBezTo>
                  <a:lnTo>
                    <a:pt x="2742" y="1576"/>
                  </a:lnTo>
                  <a:lnTo>
                    <a:pt x="2616" y="1450"/>
                  </a:lnTo>
                  <a:cubicBezTo>
                    <a:pt x="2568" y="1387"/>
                    <a:pt x="2482" y="1355"/>
                    <a:pt x="2391" y="1355"/>
                  </a:cubicBezTo>
                  <a:cubicBezTo>
                    <a:pt x="2301" y="1355"/>
                    <a:pt x="2206" y="1387"/>
                    <a:pt x="2143" y="1450"/>
                  </a:cubicBezTo>
                  <a:cubicBezTo>
                    <a:pt x="2049" y="1576"/>
                    <a:pt x="2049" y="1796"/>
                    <a:pt x="2143" y="1922"/>
                  </a:cubicBezTo>
                  <a:lnTo>
                    <a:pt x="2868" y="2647"/>
                  </a:lnTo>
                  <a:cubicBezTo>
                    <a:pt x="2931" y="2694"/>
                    <a:pt x="3017" y="2718"/>
                    <a:pt x="3104" y="2718"/>
                  </a:cubicBezTo>
                  <a:cubicBezTo>
                    <a:pt x="3191" y="2718"/>
                    <a:pt x="3277" y="2694"/>
                    <a:pt x="3340" y="2647"/>
                  </a:cubicBezTo>
                  <a:lnTo>
                    <a:pt x="4033" y="1922"/>
                  </a:lnTo>
                  <a:cubicBezTo>
                    <a:pt x="4159" y="1796"/>
                    <a:pt x="4159" y="1576"/>
                    <a:pt x="4033" y="1450"/>
                  </a:cubicBezTo>
                  <a:cubicBezTo>
                    <a:pt x="3986" y="1387"/>
                    <a:pt x="3899" y="1355"/>
                    <a:pt x="3809" y="1355"/>
                  </a:cubicBezTo>
                  <a:cubicBezTo>
                    <a:pt x="3718" y="1355"/>
                    <a:pt x="3624" y="1387"/>
                    <a:pt x="3561" y="1450"/>
                  </a:cubicBezTo>
                  <a:lnTo>
                    <a:pt x="3466" y="1576"/>
                  </a:lnTo>
                  <a:lnTo>
                    <a:pt x="3466" y="1009"/>
                  </a:lnTo>
                  <a:cubicBezTo>
                    <a:pt x="3466" y="441"/>
                    <a:pt x="2994" y="0"/>
                    <a:pt x="24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" name="Google Shape;717;p72">
              <a:extLst>
                <a:ext uri="{FF2B5EF4-FFF2-40B4-BE49-F238E27FC236}">
                  <a16:creationId xmlns:a16="http://schemas.microsoft.com/office/drawing/2014/main" id="{1A3B2848-D696-65C2-7532-5F952ED1FE43}"/>
                </a:ext>
              </a:extLst>
            </p:cNvPr>
            <p:cNvSpPr/>
            <p:nvPr/>
          </p:nvSpPr>
          <p:spPr>
            <a:xfrm>
              <a:off x="2070125" y="3444225"/>
              <a:ext cx="106350" cy="69075"/>
            </a:xfrm>
            <a:custGeom>
              <a:avLst/>
              <a:gdLst/>
              <a:ahLst/>
              <a:cxnLst/>
              <a:rect l="l" t="t" r="r" b="b"/>
              <a:pathLst>
                <a:path w="4254" h="2763" extrusionOk="0">
                  <a:moveTo>
                    <a:pt x="1095" y="0"/>
                  </a:moveTo>
                  <a:cubicBezTo>
                    <a:pt x="1002" y="0"/>
                    <a:pt x="904" y="28"/>
                    <a:pt x="820" y="112"/>
                  </a:cubicBezTo>
                  <a:lnTo>
                    <a:pt x="127" y="805"/>
                  </a:lnTo>
                  <a:cubicBezTo>
                    <a:pt x="1" y="931"/>
                    <a:pt x="1" y="1184"/>
                    <a:pt x="127" y="1278"/>
                  </a:cubicBezTo>
                  <a:cubicBezTo>
                    <a:pt x="190" y="1341"/>
                    <a:pt x="276" y="1373"/>
                    <a:pt x="363" y="1373"/>
                  </a:cubicBezTo>
                  <a:cubicBezTo>
                    <a:pt x="449" y="1373"/>
                    <a:pt x="536" y="1341"/>
                    <a:pt x="599" y="1278"/>
                  </a:cubicBezTo>
                  <a:lnTo>
                    <a:pt x="725" y="1184"/>
                  </a:lnTo>
                  <a:lnTo>
                    <a:pt x="725" y="1719"/>
                  </a:lnTo>
                  <a:cubicBezTo>
                    <a:pt x="725" y="2318"/>
                    <a:pt x="1198" y="2759"/>
                    <a:pt x="1733" y="2759"/>
                  </a:cubicBezTo>
                  <a:lnTo>
                    <a:pt x="3813" y="2759"/>
                  </a:lnTo>
                  <a:cubicBezTo>
                    <a:pt x="3837" y="2761"/>
                    <a:pt x="3861" y="2763"/>
                    <a:pt x="3883" y="2763"/>
                  </a:cubicBezTo>
                  <a:cubicBezTo>
                    <a:pt x="4122" y="2763"/>
                    <a:pt x="4254" y="2616"/>
                    <a:pt x="4254" y="2444"/>
                  </a:cubicBezTo>
                  <a:cubicBezTo>
                    <a:pt x="4254" y="2223"/>
                    <a:pt x="4096" y="2066"/>
                    <a:pt x="3907" y="2066"/>
                  </a:cubicBezTo>
                  <a:lnTo>
                    <a:pt x="1828" y="2066"/>
                  </a:lnTo>
                  <a:cubicBezTo>
                    <a:pt x="1639" y="2066"/>
                    <a:pt x="1481" y="1908"/>
                    <a:pt x="1481" y="1719"/>
                  </a:cubicBezTo>
                  <a:lnTo>
                    <a:pt x="1481" y="1184"/>
                  </a:lnTo>
                  <a:lnTo>
                    <a:pt x="1576" y="1278"/>
                  </a:lnTo>
                  <a:cubicBezTo>
                    <a:pt x="1639" y="1341"/>
                    <a:pt x="1733" y="1373"/>
                    <a:pt x="1824" y="1373"/>
                  </a:cubicBezTo>
                  <a:cubicBezTo>
                    <a:pt x="1914" y="1373"/>
                    <a:pt x="2001" y="1341"/>
                    <a:pt x="2048" y="1278"/>
                  </a:cubicBezTo>
                  <a:cubicBezTo>
                    <a:pt x="2174" y="1184"/>
                    <a:pt x="2174" y="931"/>
                    <a:pt x="2048" y="805"/>
                  </a:cubicBezTo>
                  <a:lnTo>
                    <a:pt x="1355" y="112"/>
                  </a:lnTo>
                  <a:cubicBezTo>
                    <a:pt x="1292" y="81"/>
                    <a:pt x="1261" y="81"/>
                    <a:pt x="1229" y="18"/>
                  </a:cubicBezTo>
                  <a:cubicBezTo>
                    <a:pt x="1187" y="7"/>
                    <a:pt x="1142" y="0"/>
                    <a:pt x="10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718;p72">
              <a:extLst>
                <a:ext uri="{FF2B5EF4-FFF2-40B4-BE49-F238E27FC236}">
                  <a16:creationId xmlns:a16="http://schemas.microsoft.com/office/drawing/2014/main" id="{17092908-6134-F93F-9C3C-D1FF09C85685}"/>
                </a:ext>
              </a:extLst>
            </p:cNvPr>
            <p:cNvSpPr/>
            <p:nvPr/>
          </p:nvSpPr>
          <p:spPr>
            <a:xfrm>
              <a:off x="2219775" y="3375350"/>
              <a:ext cx="89025" cy="85875"/>
            </a:xfrm>
            <a:custGeom>
              <a:avLst/>
              <a:gdLst/>
              <a:ahLst/>
              <a:cxnLst/>
              <a:rect l="l" t="t" r="r" b="b"/>
              <a:pathLst>
                <a:path w="3561" h="3435" extrusionOk="0">
                  <a:moveTo>
                    <a:pt x="1796" y="0"/>
                  </a:moveTo>
                  <a:cubicBezTo>
                    <a:pt x="788" y="0"/>
                    <a:pt x="0" y="788"/>
                    <a:pt x="0" y="1733"/>
                  </a:cubicBezTo>
                  <a:cubicBezTo>
                    <a:pt x="0" y="2647"/>
                    <a:pt x="788" y="3434"/>
                    <a:pt x="1796" y="3434"/>
                  </a:cubicBezTo>
                  <a:cubicBezTo>
                    <a:pt x="2741" y="3434"/>
                    <a:pt x="3561" y="2647"/>
                    <a:pt x="3561" y="1733"/>
                  </a:cubicBezTo>
                  <a:cubicBezTo>
                    <a:pt x="3561" y="788"/>
                    <a:pt x="2773" y="0"/>
                    <a:pt x="17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719;p72">
              <a:extLst>
                <a:ext uri="{FF2B5EF4-FFF2-40B4-BE49-F238E27FC236}">
                  <a16:creationId xmlns:a16="http://schemas.microsoft.com/office/drawing/2014/main" id="{5F200F56-D98B-0934-0C61-57F14A3B0D4A}"/>
                </a:ext>
              </a:extLst>
            </p:cNvPr>
            <p:cNvSpPr/>
            <p:nvPr/>
          </p:nvSpPr>
          <p:spPr>
            <a:xfrm>
              <a:off x="2037825" y="3339125"/>
              <a:ext cx="138650" cy="88225"/>
            </a:xfrm>
            <a:custGeom>
              <a:avLst/>
              <a:gdLst/>
              <a:ahLst/>
              <a:cxnLst/>
              <a:rect l="l" t="t" r="r" b="b"/>
              <a:pathLst>
                <a:path w="5546" h="3529" extrusionOk="0">
                  <a:moveTo>
                    <a:pt x="1072" y="0"/>
                  </a:moveTo>
                  <a:cubicBezTo>
                    <a:pt x="442" y="536"/>
                    <a:pt x="32" y="1292"/>
                    <a:pt x="32" y="2143"/>
                  </a:cubicBezTo>
                  <a:lnTo>
                    <a:pt x="32" y="3182"/>
                  </a:lnTo>
                  <a:cubicBezTo>
                    <a:pt x="1" y="3371"/>
                    <a:pt x="158" y="3529"/>
                    <a:pt x="347" y="3529"/>
                  </a:cubicBezTo>
                  <a:lnTo>
                    <a:pt x="5199" y="3529"/>
                  </a:lnTo>
                  <a:cubicBezTo>
                    <a:pt x="5388" y="3529"/>
                    <a:pt x="5546" y="3371"/>
                    <a:pt x="5546" y="3182"/>
                  </a:cubicBezTo>
                  <a:lnTo>
                    <a:pt x="5546" y="2143"/>
                  </a:lnTo>
                  <a:cubicBezTo>
                    <a:pt x="5546" y="1292"/>
                    <a:pt x="5168" y="536"/>
                    <a:pt x="4538" y="0"/>
                  </a:cubicBezTo>
                  <a:cubicBezTo>
                    <a:pt x="4096" y="473"/>
                    <a:pt x="3466" y="756"/>
                    <a:pt x="2805" y="756"/>
                  </a:cubicBezTo>
                  <a:cubicBezTo>
                    <a:pt x="2143" y="756"/>
                    <a:pt x="1513" y="504"/>
                    <a:pt x="10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720;p72">
              <a:extLst>
                <a:ext uri="{FF2B5EF4-FFF2-40B4-BE49-F238E27FC236}">
                  <a16:creationId xmlns:a16="http://schemas.microsoft.com/office/drawing/2014/main" id="{E21DA401-0AC8-B4DA-AABA-5E7F454F9D72}"/>
                </a:ext>
              </a:extLst>
            </p:cNvPr>
            <p:cNvSpPr/>
            <p:nvPr/>
          </p:nvSpPr>
          <p:spPr>
            <a:xfrm>
              <a:off x="2193775" y="3460400"/>
              <a:ext cx="140225" cy="89825"/>
            </a:xfrm>
            <a:custGeom>
              <a:avLst/>
              <a:gdLst/>
              <a:ahLst/>
              <a:cxnLst/>
              <a:rect l="l" t="t" r="r" b="b"/>
              <a:pathLst>
                <a:path w="5609" h="3593" extrusionOk="0">
                  <a:moveTo>
                    <a:pt x="1009" y="1"/>
                  </a:moveTo>
                  <a:cubicBezTo>
                    <a:pt x="379" y="537"/>
                    <a:pt x="1" y="1261"/>
                    <a:pt x="1" y="2143"/>
                  </a:cubicBezTo>
                  <a:lnTo>
                    <a:pt x="1" y="3246"/>
                  </a:lnTo>
                  <a:cubicBezTo>
                    <a:pt x="1" y="3435"/>
                    <a:pt x="158" y="3592"/>
                    <a:pt x="347" y="3592"/>
                  </a:cubicBezTo>
                  <a:lnTo>
                    <a:pt x="5262" y="3592"/>
                  </a:lnTo>
                  <a:cubicBezTo>
                    <a:pt x="5451" y="3592"/>
                    <a:pt x="5609" y="3435"/>
                    <a:pt x="5609" y="3246"/>
                  </a:cubicBezTo>
                  <a:lnTo>
                    <a:pt x="5609" y="2143"/>
                  </a:lnTo>
                  <a:cubicBezTo>
                    <a:pt x="5577" y="1261"/>
                    <a:pt x="5199" y="537"/>
                    <a:pt x="4569" y="1"/>
                  </a:cubicBezTo>
                  <a:cubicBezTo>
                    <a:pt x="4128" y="474"/>
                    <a:pt x="3498" y="757"/>
                    <a:pt x="2773" y="757"/>
                  </a:cubicBezTo>
                  <a:cubicBezTo>
                    <a:pt x="2080" y="757"/>
                    <a:pt x="1450" y="474"/>
                    <a:pt x="10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6" name="Google Shape;1090;p96">
            <a:extLst>
              <a:ext uri="{FF2B5EF4-FFF2-40B4-BE49-F238E27FC236}">
                <a16:creationId xmlns:a16="http://schemas.microsoft.com/office/drawing/2014/main" id="{06F2C372-AF36-91AB-2870-5D5171EA96F0}"/>
              </a:ext>
            </a:extLst>
          </p:cNvPr>
          <p:cNvSpPr/>
          <p:nvPr/>
        </p:nvSpPr>
        <p:spPr>
          <a:xfrm flipH="1">
            <a:off x="8515232" y="3628530"/>
            <a:ext cx="266947" cy="446877"/>
          </a:xfrm>
          <a:custGeom>
            <a:avLst/>
            <a:gdLst/>
            <a:ahLst/>
            <a:cxnLst/>
            <a:rect l="l" t="t" r="r" b="b"/>
            <a:pathLst>
              <a:path w="133027" h="195758" extrusionOk="0">
                <a:moveTo>
                  <a:pt x="65846" y="26249"/>
                </a:moveTo>
                <a:cubicBezTo>
                  <a:pt x="87201" y="26249"/>
                  <a:pt x="104108" y="43156"/>
                  <a:pt x="104108" y="64511"/>
                </a:cubicBezTo>
                <a:cubicBezTo>
                  <a:pt x="104108" y="85422"/>
                  <a:pt x="87201" y="102328"/>
                  <a:pt x="65846" y="102328"/>
                </a:cubicBezTo>
                <a:cubicBezTo>
                  <a:pt x="44936" y="102328"/>
                  <a:pt x="28029" y="85422"/>
                  <a:pt x="28029" y="64511"/>
                </a:cubicBezTo>
                <a:cubicBezTo>
                  <a:pt x="28029" y="43156"/>
                  <a:pt x="44936" y="26249"/>
                  <a:pt x="65846" y="26249"/>
                </a:cubicBezTo>
                <a:close/>
                <a:moveTo>
                  <a:pt x="66291" y="0"/>
                </a:moveTo>
                <a:cubicBezTo>
                  <a:pt x="29809" y="0"/>
                  <a:pt x="0" y="29809"/>
                  <a:pt x="0" y="66291"/>
                </a:cubicBezTo>
                <a:cubicBezTo>
                  <a:pt x="0" y="84977"/>
                  <a:pt x="18241" y="118345"/>
                  <a:pt x="18241" y="118345"/>
                </a:cubicBezTo>
                <a:lnTo>
                  <a:pt x="64066" y="195758"/>
                </a:lnTo>
                <a:lnTo>
                  <a:pt x="111671" y="119234"/>
                </a:lnTo>
                <a:cubicBezTo>
                  <a:pt x="111671" y="119234"/>
                  <a:pt x="133027" y="87201"/>
                  <a:pt x="133027" y="66291"/>
                </a:cubicBezTo>
                <a:cubicBezTo>
                  <a:pt x="133027" y="29809"/>
                  <a:pt x="103218" y="0"/>
                  <a:pt x="6629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7" name="Google Shape;1896;p116">
            <a:extLst>
              <a:ext uri="{FF2B5EF4-FFF2-40B4-BE49-F238E27FC236}">
                <a16:creationId xmlns:a16="http://schemas.microsoft.com/office/drawing/2014/main" id="{80143C21-575A-CE4E-5644-FEC90EB1CF44}"/>
              </a:ext>
            </a:extLst>
          </p:cNvPr>
          <p:cNvGrpSpPr/>
          <p:nvPr/>
        </p:nvGrpSpPr>
        <p:grpSpPr>
          <a:xfrm>
            <a:off x="333297" y="3593856"/>
            <a:ext cx="292600" cy="469025"/>
            <a:chOff x="7766075" y="3934050"/>
            <a:chExt cx="292600" cy="469025"/>
          </a:xfrm>
          <a:solidFill>
            <a:srgbClr val="4472C4"/>
          </a:solidFill>
        </p:grpSpPr>
        <p:sp>
          <p:nvSpPr>
            <p:cNvPr id="18" name="Google Shape;1897;p116">
              <a:extLst>
                <a:ext uri="{FF2B5EF4-FFF2-40B4-BE49-F238E27FC236}">
                  <a16:creationId xmlns:a16="http://schemas.microsoft.com/office/drawing/2014/main" id="{F6D12428-DD1A-B06D-B070-F7CD4F71969C}"/>
                </a:ext>
              </a:extLst>
            </p:cNvPr>
            <p:cNvSpPr/>
            <p:nvPr/>
          </p:nvSpPr>
          <p:spPr>
            <a:xfrm>
              <a:off x="7766075" y="3934050"/>
              <a:ext cx="292600" cy="48750"/>
            </a:xfrm>
            <a:custGeom>
              <a:avLst/>
              <a:gdLst/>
              <a:ahLst/>
              <a:cxnLst/>
              <a:rect l="l" t="t" r="r" b="b"/>
              <a:pathLst>
                <a:path w="11704" h="1950" extrusionOk="0">
                  <a:moveTo>
                    <a:pt x="1486" y="0"/>
                  </a:moveTo>
                  <a:cubicBezTo>
                    <a:pt x="664" y="0"/>
                    <a:pt x="1" y="664"/>
                    <a:pt x="1" y="1487"/>
                  </a:cubicBezTo>
                  <a:lnTo>
                    <a:pt x="1" y="1588"/>
                  </a:lnTo>
                  <a:cubicBezTo>
                    <a:pt x="1" y="1718"/>
                    <a:pt x="14" y="1834"/>
                    <a:pt x="43" y="1949"/>
                  </a:cubicBezTo>
                  <a:lnTo>
                    <a:pt x="11661" y="1949"/>
                  </a:lnTo>
                  <a:cubicBezTo>
                    <a:pt x="11690" y="1834"/>
                    <a:pt x="11703" y="1718"/>
                    <a:pt x="11703" y="1588"/>
                  </a:cubicBezTo>
                  <a:lnTo>
                    <a:pt x="11703" y="1487"/>
                  </a:lnTo>
                  <a:cubicBezTo>
                    <a:pt x="11703" y="664"/>
                    <a:pt x="11040" y="0"/>
                    <a:pt x="1021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898;p116">
              <a:extLst>
                <a:ext uri="{FF2B5EF4-FFF2-40B4-BE49-F238E27FC236}">
                  <a16:creationId xmlns:a16="http://schemas.microsoft.com/office/drawing/2014/main" id="{3BB59995-B30A-5695-3CF9-26089BF1E6A0}"/>
                </a:ext>
              </a:extLst>
            </p:cNvPr>
            <p:cNvSpPr/>
            <p:nvPr/>
          </p:nvSpPr>
          <p:spPr>
            <a:xfrm>
              <a:off x="7766075" y="4354350"/>
              <a:ext cx="292600" cy="48725"/>
            </a:xfrm>
            <a:custGeom>
              <a:avLst/>
              <a:gdLst/>
              <a:ahLst/>
              <a:cxnLst/>
              <a:rect l="l" t="t" r="r" b="b"/>
              <a:pathLst>
                <a:path w="11704" h="1949" extrusionOk="0">
                  <a:moveTo>
                    <a:pt x="43" y="1"/>
                  </a:moveTo>
                  <a:cubicBezTo>
                    <a:pt x="14" y="116"/>
                    <a:pt x="1" y="232"/>
                    <a:pt x="1" y="361"/>
                  </a:cubicBezTo>
                  <a:lnTo>
                    <a:pt x="1" y="463"/>
                  </a:lnTo>
                  <a:cubicBezTo>
                    <a:pt x="1" y="1271"/>
                    <a:pt x="664" y="1948"/>
                    <a:pt x="1486" y="1948"/>
                  </a:cubicBezTo>
                  <a:lnTo>
                    <a:pt x="10218" y="1948"/>
                  </a:lnTo>
                  <a:cubicBezTo>
                    <a:pt x="11040" y="1948"/>
                    <a:pt x="11703" y="1271"/>
                    <a:pt x="11703" y="463"/>
                  </a:cubicBezTo>
                  <a:lnTo>
                    <a:pt x="11703" y="361"/>
                  </a:lnTo>
                  <a:cubicBezTo>
                    <a:pt x="11703" y="232"/>
                    <a:pt x="11690" y="116"/>
                    <a:pt x="1166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1899;p116">
              <a:extLst>
                <a:ext uri="{FF2B5EF4-FFF2-40B4-BE49-F238E27FC236}">
                  <a16:creationId xmlns:a16="http://schemas.microsoft.com/office/drawing/2014/main" id="{40AE560C-47E9-C7B7-1F6E-B4B783678509}"/>
                </a:ext>
              </a:extLst>
            </p:cNvPr>
            <p:cNvSpPr/>
            <p:nvPr/>
          </p:nvSpPr>
          <p:spPr>
            <a:xfrm>
              <a:off x="7799275" y="4010900"/>
              <a:ext cx="226200" cy="315350"/>
            </a:xfrm>
            <a:custGeom>
              <a:avLst/>
              <a:gdLst/>
              <a:ahLst/>
              <a:cxnLst/>
              <a:rect l="l" t="t" r="r" b="b"/>
              <a:pathLst>
                <a:path w="9048" h="12614" extrusionOk="0">
                  <a:moveTo>
                    <a:pt x="3968" y="7143"/>
                  </a:moveTo>
                  <a:lnTo>
                    <a:pt x="3968" y="9193"/>
                  </a:lnTo>
                  <a:cubicBezTo>
                    <a:pt x="3275" y="9323"/>
                    <a:pt x="2656" y="9712"/>
                    <a:pt x="2179" y="10289"/>
                  </a:cubicBezTo>
                  <a:lnTo>
                    <a:pt x="1126" y="11588"/>
                  </a:lnTo>
                  <a:lnTo>
                    <a:pt x="1126" y="10073"/>
                  </a:lnTo>
                  <a:cubicBezTo>
                    <a:pt x="1126" y="8746"/>
                    <a:pt x="2800" y="7678"/>
                    <a:pt x="3968" y="7143"/>
                  </a:cubicBezTo>
                  <a:close/>
                  <a:moveTo>
                    <a:pt x="5094" y="7143"/>
                  </a:moveTo>
                  <a:cubicBezTo>
                    <a:pt x="5411" y="7288"/>
                    <a:pt x="5815" y="7490"/>
                    <a:pt x="6205" y="7750"/>
                  </a:cubicBezTo>
                  <a:cubicBezTo>
                    <a:pt x="6999" y="8255"/>
                    <a:pt x="7937" y="9063"/>
                    <a:pt x="7937" y="10073"/>
                  </a:cubicBezTo>
                  <a:lnTo>
                    <a:pt x="7937" y="11588"/>
                  </a:lnTo>
                  <a:lnTo>
                    <a:pt x="6869" y="10289"/>
                  </a:lnTo>
                  <a:cubicBezTo>
                    <a:pt x="6408" y="9712"/>
                    <a:pt x="5773" y="9323"/>
                    <a:pt x="5094" y="9193"/>
                  </a:cubicBezTo>
                  <a:lnTo>
                    <a:pt x="5094" y="7143"/>
                  </a:lnTo>
                  <a:close/>
                  <a:moveTo>
                    <a:pt x="0" y="1"/>
                  </a:moveTo>
                  <a:lnTo>
                    <a:pt x="0" y="2541"/>
                  </a:lnTo>
                  <a:cubicBezTo>
                    <a:pt x="0" y="2598"/>
                    <a:pt x="0" y="2656"/>
                    <a:pt x="14" y="2714"/>
                  </a:cubicBezTo>
                  <a:cubicBezTo>
                    <a:pt x="130" y="4474"/>
                    <a:pt x="1876" y="5672"/>
                    <a:pt x="3117" y="6306"/>
                  </a:cubicBezTo>
                  <a:cubicBezTo>
                    <a:pt x="1832" y="6956"/>
                    <a:pt x="0" y="8211"/>
                    <a:pt x="0" y="10073"/>
                  </a:cubicBezTo>
                  <a:lnTo>
                    <a:pt x="0" y="12613"/>
                  </a:lnTo>
                  <a:lnTo>
                    <a:pt x="9048" y="12613"/>
                  </a:lnTo>
                  <a:lnTo>
                    <a:pt x="9048" y="10073"/>
                  </a:lnTo>
                  <a:cubicBezTo>
                    <a:pt x="9048" y="8211"/>
                    <a:pt x="7229" y="6956"/>
                    <a:pt x="5946" y="6306"/>
                  </a:cubicBezTo>
                  <a:cubicBezTo>
                    <a:pt x="7187" y="5672"/>
                    <a:pt x="8932" y="4474"/>
                    <a:pt x="9048" y="2714"/>
                  </a:cubicBezTo>
                  <a:lnTo>
                    <a:pt x="9048" y="2541"/>
                  </a:lnTo>
                  <a:lnTo>
                    <a:pt x="9048" y="1"/>
                  </a:lnTo>
                  <a:lnTo>
                    <a:pt x="7937" y="1"/>
                  </a:lnTo>
                  <a:lnTo>
                    <a:pt x="7937" y="2122"/>
                  </a:lnTo>
                  <a:lnTo>
                    <a:pt x="1126" y="2122"/>
                  </a:lnTo>
                  <a:lnTo>
                    <a:pt x="112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21" name="Gráfico 20" descr="Mano abierta con planta con relleno sólido">
            <a:extLst>
              <a:ext uri="{FF2B5EF4-FFF2-40B4-BE49-F238E27FC236}">
                <a16:creationId xmlns:a16="http://schemas.microsoft.com/office/drawing/2014/main" id="{0B7EA855-0A1C-7267-8793-171C7A6BDE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83460" y="1786824"/>
            <a:ext cx="496993" cy="496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014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5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5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5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/>
                                        <p:tgtEl>
                                          <p:spTgt spid="6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/>
                                        <p:tgtEl>
                                          <p:spTgt spid="5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/>
                                        <p:tgtEl>
                                          <p:spTgt spid="5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/>
                                        <p:tgtEl>
                                          <p:spTgt spid="5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/>
                                        <p:tgtEl>
                                          <p:spTgt spid="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/>
                                        <p:tgtEl>
                                          <p:spTgt spid="5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/>
                                        <p:tgtEl>
                                          <p:spTgt spid="5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/>
                                        <p:tgtEl>
                                          <p:spTgt spid="5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/>
                                        <p:tgtEl>
                                          <p:spTgt spid="6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/>
                                        <p:tgtEl>
                                          <p:spTgt spid="5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/>
                                        <p:tgtEl>
                                          <p:spTgt spid="5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1000"/>
                                        <p:tgtEl>
                                          <p:spTgt spid="5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/>
                                        <p:tgtEl>
                                          <p:spTgt spid="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000"/>
                            </p:stCondLst>
                            <p:childTnLst>
                              <p:par>
                                <p:cTn id="6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arketing Management by Slidesgo">
  <a:themeElements>
    <a:clrScheme name="Personalizado 2">
      <a:dk1>
        <a:sysClr val="windowText" lastClr="000000"/>
      </a:dk1>
      <a:lt1>
        <a:sysClr val="window" lastClr="FFFFFF"/>
      </a:lt1>
      <a:dk2>
        <a:srgbClr val="70AD47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A5A5A5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3277674DA2B6A7438925130BF6BAFD3A" ma:contentTypeVersion="13" ma:contentTypeDescription="Crear nuevo documento." ma:contentTypeScope="" ma:versionID="2b14e2040a73b832ca4515173270695c">
  <xsd:schema xmlns:xsd="http://www.w3.org/2001/XMLSchema" xmlns:xs="http://www.w3.org/2001/XMLSchema" xmlns:p="http://schemas.microsoft.com/office/2006/metadata/properties" xmlns:ns2="3e12856b-93d2-42e1-9183-d8866dc888ef" xmlns:ns3="a3c0db2d-c13e-4d7a-a24e-bc648df3d0b8" targetNamespace="http://schemas.microsoft.com/office/2006/metadata/properties" ma:root="true" ma:fieldsID="c857f362992b7153a1800fdd1567a91c" ns2:_="" ns3:_="">
    <xsd:import namespace="3e12856b-93d2-42e1-9183-d8866dc888ef"/>
    <xsd:import namespace="a3c0db2d-c13e-4d7a-a24e-bc648df3d0b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12856b-93d2-42e1-9183-d8866dc888e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TaxCatchAll" ma:index="15" nillable="true" ma:displayName="Taxonomy Catch All Column" ma:hidden="true" ma:list="{799f64a5-1b47-462f-8d5e-1735f6399081}" ma:internalName="TaxCatchAll" ma:showField="CatchAllData" ma:web="3e12856b-93d2-42e1-9183-d8866dc888e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3c0db2d-c13e-4d7a-a24e-bc648df3d0b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4" nillable="true" ma:taxonomy="true" ma:internalName="lcf76f155ced4ddcb4097134ff3c332f" ma:taxonomyFieldName="MediaServiceImageTags" ma:displayName="Etiquetas de imagen" ma:readOnly="false" ma:fieldId="{5cf76f15-5ced-4ddc-b409-7134ff3c332f}" ma:taxonomyMulti="true" ma:sspId="1fef43d6-0de6-42fb-99b1-c441a8fbd08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e12856b-93d2-42e1-9183-d8866dc888ef" xsi:nil="true"/>
    <lcf76f155ced4ddcb4097134ff3c332f xmlns="a3c0db2d-c13e-4d7a-a24e-bc648df3d0b8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C7B9582-AE3E-4CAE-81F3-3AC6EB849FF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e12856b-93d2-42e1-9183-d8866dc888ef"/>
    <ds:schemaRef ds:uri="a3c0db2d-c13e-4d7a-a24e-bc648df3d0b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566D3C3-C9C8-4673-A954-27E780DD01BB}">
  <ds:schemaRefs>
    <ds:schemaRef ds:uri="http://schemas.microsoft.com/office/2006/metadata/properties"/>
    <ds:schemaRef ds:uri="http://schemas.microsoft.com/office/infopath/2007/PartnerControls"/>
    <ds:schemaRef ds:uri="3e12856b-93d2-42e1-9183-d8866dc888ef"/>
    <ds:schemaRef ds:uri="a3c0db2d-c13e-4d7a-a24e-bc648df3d0b8"/>
  </ds:schemaRefs>
</ds:datastoreItem>
</file>

<file path=customXml/itemProps3.xml><?xml version="1.0" encoding="utf-8"?>
<ds:datastoreItem xmlns:ds="http://schemas.openxmlformats.org/officeDocument/2006/customXml" ds:itemID="{972E7A65-DC91-49DE-9826-5C87F7E6AD5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1260</TotalTime>
  <Words>862</Words>
  <Application>Microsoft Office PowerPoint</Application>
  <PresentationFormat>Presentación en pantalla (16:9)</PresentationFormat>
  <Paragraphs>110</Paragraphs>
  <Slides>14</Slides>
  <Notes>11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20" baseType="lpstr">
      <vt:lpstr>Trebuchet MS</vt:lpstr>
      <vt:lpstr>Open Sans</vt:lpstr>
      <vt:lpstr>Arial</vt:lpstr>
      <vt:lpstr>Fjalla One</vt:lpstr>
      <vt:lpstr>Calibri</vt:lpstr>
      <vt:lpstr>Marketing Management by Slidesgo</vt:lpstr>
      <vt:lpstr>Construcción MiPymes Circulares</vt:lpstr>
      <vt:lpstr>SOBRE EUROCHILE</vt:lpstr>
      <vt:lpstr>SOBRE EURECAT</vt:lpstr>
      <vt:lpstr>3 mil millones de toneladas de materia prima por año </vt:lpstr>
      <vt:lpstr>X2 stock global de edificios entre 2018 y 2060</vt:lpstr>
      <vt:lpstr>¿PORQUE LAS PYMES TIENEN UN ROL ESENCIAL EN LA TRANSICIÓN HACIA LA ECONOMíA CIRCULAR?</vt:lpstr>
      <vt:lpstr>OBJETIVO GENERAL</vt:lpstr>
      <vt:lpstr>Presentación de PowerPoint</vt:lpstr>
      <vt:lpstr> RESUMEN DEL PROYECTO</vt:lpstr>
      <vt:lpstr>LÍNEAS DE ACCIÓN</vt:lpstr>
      <vt:lpstr>¿QUÉ ESPERAMOS DE LAS MIPYMES?</vt:lpstr>
      <vt:lpstr>¿QUÉ BENÉFICOS PUEDEN OBTENER LAS MIPYMES?</vt:lpstr>
      <vt:lpstr>PRINCIPALES HITOS DEL PROYECTO</vt:lpstr>
      <vt:lpstr>¡Gracias 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Building Infographics</dc:title>
  <dc:creator>Maud Breyne</dc:creator>
  <cp:lastModifiedBy>Carolina Perez</cp:lastModifiedBy>
  <cp:revision>9</cp:revision>
  <dcterms:modified xsi:type="dcterms:W3CDTF">2023-06-08T19:33:27Z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0x0101003277674DA2B6A7438925130BF6BAFD3A</vt:lpwstr>
  </property>
  <property fmtid="{D5CDD505-2E9C-101B-9397-08002B2CF9AE}" pid="3" name="MediaServiceImageTags">
    <vt:lpwstr/>
  </property>
</Properties>
</file>